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0" r:id="rId2"/>
  </p:sldMasterIdLst>
  <p:notesMasterIdLst>
    <p:notesMasterId r:id="rId12"/>
  </p:notesMasterIdLst>
  <p:sldIdLst>
    <p:sldId id="256" r:id="rId3"/>
    <p:sldId id="262" r:id="rId4"/>
    <p:sldId id="265" r:id="rId5"/>
    <p:sldId id="271" r:id="rId6"/>
    <p:sldId id="302" r:id="rId7"/>
    <p:sldId id="303" r:id="rId8"/>
    <p:sldId id="304" r:id="rId9"/>
    <p:sldId id="306" r:id="rId10"/>
    <p:sldId id="305" r:id="rId1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5673"/>
  </p:normalViewPr>
  <p:slideViewPr>
    <p:cSldViewPr snapToGrid="0">
      <p:cViewPr varScale="1">
        <p:scale>
          <a:sx n="68" d="100"/>
          <a:sy n="68" d="100"/>
        </p:scale>
        <p:origin x="77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40BA1-FB29-4692-A203-E1E0E899100F}" type="datetimeFigureOut">
              <a:rPr lang="en-GB" smtClean="0"/>
              <a:t>2020-11-22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05598-938D-4392-BD34-EFE9380C6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05598-938D-4392-BD34-EFE9380C6D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03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0"/>
            <a:ext cx="3103721" cy="11620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1"/>
            <a:ext cx="2967867" cy="11111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0"/>
            <a:ext cx="2970720" cy="111225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939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6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1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3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594653"/>
            <a:ext cx="3116505" cy="116684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7486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0" r:id="rId16"/>
    <p:sldLayoutId id="2147483731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2" r:id="rId16"/>
    <p:sldLayoutId id="2147483733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8864" y="3755836"/>
            <a:ext cx="8560955" cy="1439777"/>
          </a:xfrm>
        </p:spPr>
        <p:txBody>
          <a:bodyPr>
            <a:noAutofit/>
          </a:bodyPr>
          <a:lstStyle/>
          <a:p>
            <a:r>
              <a:rPr lang="lt-LT" sz="4000" dirty="0"/>
              <a:t>Hampton Machine Tool Company</a:t>
            </a:r>
            <a:br>
              <a:rPr lang="lt-LT" sz="4000" dirty="0"/>
            </a:br>
            <a:r>
              <a:rPr lang="lt-LT" sz="4000" dirty="0"/>
              <a:t>Atvejo analizė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2AC15-1C8F-49D6-A6CC-18A56463667B}"/>
              </a:ext>
            </a:extLst>
          </p:cNvPr>
          <p:cNvSpPr txBox="1"/>
          <p:nvPr/>
        </p:nvSpPr>
        <p:spPr>
          <a:xfrm>
            <a:off x="8510953" y="5195613"/>
            <a:ext cx="3568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Lina Juškaitė</a:t>
            </a:r>
          </a:p>
          <a:p>
            <a:r>
              <a:rPr lang="lt-LT" dirty="0"/>
              <a:t>Ekonomikos ir verslo administravimo fakultetas</a:t>
            </a:r>
          </a:p>
          <a:p>
            <a:r>
              <a:rPr lang="lt-LT" dirty="0"/>
              <a:t>Finansai ir bankininkystė</a:t>
            </a:r>
          </a:p>
          <a:p>
            <a:r>
              <a:rPr lang="lt-LT" dirty="0"/>
              <a:t>1 kursas, 1 semestras, 1 grupė</a:t>
            </a:r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9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1">
            <a:extLst>
              <a:ext uri="{FF2B5EF4-FFF2-40B4-BE49-F238E27FC236}">
                <a16:creationId xmlns:a16="http://schemas.microsoft.com/office/drawing/2014/main" id="{9BF8D5D3-F49F-4D2E-8085-C287716CE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ar parked in front of a building&#10;&#10;Description automatically generated">
            <a:extLst>
              <a:ext uri="{FF2B5EF4-FFF2-40B4-BE49-F238E27FC236}">
                <a16:creationId xmlns:a16="http://schemas.microsoft.com/office/drawing/2014/main" id="{D1689189-D00A-47D5-A3F2-1F0684439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01" y="679838"/>
            <a:ext cx="2778026" cy="1037028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88F6A2D-3D3C-4AD9-9E26-7A651C01C4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9523" r="19523"/>
          <a:stretch>
            <a:fillRect/>
          </a:stretch>
        </p:blipFill>
        <p:spPr>
          <a:xfrm>
            <a:off x="1695321" y="1994980"/>
            <a:ext cx="1852985" cy="1269189"/>
          </a:xfrm>
          <a:prstGeom prst="rect">
            <a:avLst/>
          </a:prstGeom>
        </p:spPr>
      </p:pic>
      <p:pic>
        <p:nvPicPr>
          <p:cNvPr id="16" name="Picture 15" descr="A fighter jet flying in the air&#10;&#10;Description automatically generated">
            <a:extLst>
              <a:ext uri="{FF2B5EF4-FFF2-40B4-BE49-F238E27FC236}">
                <a16:creationId xmlns:a16="http://schemas.microsoft.com/office/drawing/2014/main" id="{A4704CEB-7CB3-4DEB-8839-34C76765A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308" y="3426612"/>
            <a:ext cx="1923012" cy="1269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C230D-EC49-4FC5-B9DB-6DBC148DBFC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3712" y="4858244"/>
            <a:ext cx="1856205" cy="1271016"/>
          </a:xfrm>
          <a:prstGeom prst="rect">
            <a:avLst/>
          </a:prstGeom>
        </p:spPr>
      </p:pic>
      <p:sp>
        <p:nvSpPr>
          <p:cNvPr id="48" name="Rectangle 43">
            <a:extLst>
              <a:ext uri="{FF2B5EF4-FFF2-40B4-BE49-F238E27FC236}">
                <a16:creationId xmlns:a16="http://schemas.microsoft.com/office/drawing/2014/main" id="{3ED4DDBF-257C-4116-AECA-9F2940B66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891540"/>
            <a:ext cx="7537705" cy="5071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891539"/>
            <a:ext cx="6217959" cy="13449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+mj-lt"/>
                <a:ea typeface="+mj-ea"/>
                <a:cs typeface="+mj-cs"/>
              </a:rPr>
              <a:t>ĮVADAS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98057" y="2399099"/>
            <a:ext cx="6217661" cy="340096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Hampton Machine Tool Company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staklių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gamybos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įmonė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kuri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buvo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įkurta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1915 m.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Nuo pat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įkūrimo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įmonė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sėkmingai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išgyveno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didelius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ciklinius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svyravimus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būdingus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staklių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gamybos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verslui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Pagrindiniai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Hampton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klientai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buvo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karinių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oro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transporto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priemonių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automobilių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gamintojai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Kompanijos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sėkmė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1960-aisiais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atspindėjo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stiprią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automobilių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rinką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dideles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gynybos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išlaidas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susijusias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Vietnamo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karu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Aštuntojo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dešimtmečio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viduryje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Hampton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pelningumas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sulėtėjo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dėl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naftos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embargo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JAV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gynybos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išlaidų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sumažinimo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 </a:t>
            </a: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Vietnamo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karo. </a:t>
            </a:r>
          </a:p>
        </p:txBody>
      </p:sp>
    </p:spTree>
    <p:extLst>
      <p:ext uri="{BB962C8B-B14F-4D97-AF65-F5344CB8AC3E}">
        <p14:creationId xmlns:p14="http://schemas.microsoft.com/office/powerpoint/2010/main" val="16902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5869" y="951632"/>
            <a:ext cx="10092014" cy="792762"/>
          </a:xfrm>
        </p:spPr>
        <p:txBody>
          <a:bodyPr>
            <a:normAutofit/>
          </a:bodyPr>
          <a:lstStyle/>
          <a:p>
            <a:r>
              <a:rPr lang="lt-LT" sz="4000" dirty="0"/>
              <a:t>Atvejo pristatymas</a:t>
            </a:r>
            <a:endParaRPr lang="en-US" sz="4000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FB3B31FB-4F80-4C76-8205-56BE6E115BE9}"/>
              </a:ext>
            </a:extLst>
          </p:cNvPr>
          <p:cNvSpPr txBox="1">
            <a:spLocks/>
          </p:cNvSpPr>
          <p:nvPr/>
        </p:nvSpPr>
        <p:spPr>
          <a:xfrm>
            <a:off x="1105869" y="1934026"/>
            <a:ext cx="10092014" cy="3074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F3AF67-B243-4275-970F-4E8B30C08618}"/>
              </a:ext>
            </a:extLst>
          </p:cNvPr>
          <p:cNvSpPr txBox="1"/>
          <p:nvPr/>
        </p:nvSpPr>
        <p:spPr>
          <a:xfrm>
            <a:off x="1105869" y="1744394"/>
            <a:ext cx="98247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dirty="0"/>
              <a:t>10 metų iki 1978 m. gruodžio mėn. Hampton balanse nebuvo skolų.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t-L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dirty="0"/>
              <a:t>1978 m. gruodžio mėn. </a:t>
            </a:r>
            <a:r>
              <a:rPr lang="en-GB" dirty="0"/>
              <a:t>pabaigoje </a:t>
            </a:r>
            <a:r>
              <a:rPr lang="lt-LT" dirty="0"/>
              <a:t>Hampton iš S</a:t>
            </a:r>
            <a:r>
              <a:rPr lang="en-GB" dirty="0"/>
              <a:t>t.</a:t>
            </a:r>
            <a:r>
              <a:rPr lang="lt-LT" dirty="0"/>
              <a:t> L</a:t>
            </a:r>
            <a:r>
              <a:rPr lang="en-GB" dirty="0"/>
              <a:t>ouis</a:t>
            </a:r>
            <a:r>
              <a:rPr lang="lt-LT" dirty="0"/>
              <a:t> nacionalinio banko pasiskolino </a:t>
            </a:r>
            <a:r>
              <a:rPr lang="en-GB" dirty="0"/>
              <a:t>1 mln. $</a:t>
            </a:r>
            <a:r>
              <a:rPr lang="lt-LT" dirty="0"/>
              <a:t>. Įmonė mokėjo 1,5 proc. palūkanų normą per mėnesį (maždaug 18 proc. per metus) nuo pagrindinės sumos, kuri turėtų būti sumokėta </a:t>
            </a:r>
            <a:r>
              <a:rPr lang="en-GB" dirty="0"/>
              <a:t>1979 m. </a:t>
            </a:r>
            <a:r>
              <a:rPr lang="lt-LT" dirty="0"/>
              <a:t>rugsėjo mėn. pabaigoje. 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dirty="0"/>
              <a:t>1979 rugsėjo mėn. Hampton prezidentas, paprašė atnaujinti pradinę paskolą iki 1979 m. pabaigos, ir paprašė papildomos 350 000 </a:t>
            </a:r>
            <a:r>
              <a:rPr lang="en-GB" dirty="0"/>
              <a:t>$ </a:t>
            </a:r>
            <a:r>
              <a:rPr lang="lt-LT" dirty="0"/>
              <a:t>paskolos</a:t>
            </a:r>
            <a:r>
              <a:rPr lang="en-GB" dirty="0"/>
              <a:t> </a:t>
            </a:r>
            <a:r>
              <a:rPr lang="lt-LT" dirty="0"/>
              <a:t>įrangos atnaujinimui ir grąžinti iki metų pabaigos su 1,5% palūkanų per mėnesį nuo pagrindinės sumos.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t-L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dirty="0"/>
              <a:t>Hampton planuoja išmokėti 150 000 </a:t>
            </a:r>
            <a:r>
              <a:rPr lang="en-GB" dirty="0"/>
              <a:t>$ </a:t>
            </a:r>
            <a:r>
              <a:rPr lang="lt-LT" dirty="0"/>
              <a:t>dividendus savo akcininkams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167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947651"/>
          </a:xfrm>
        </p:spPr>
        <p:txBody>
          <a:bodyPr>
            <a:noAutofit/>
          </a:bodyPr>
          <a:lstStyle/>
          <a:p>
            <a:r>
              <a:rPr lang="en-GB" dirty="0"/>
              <a:t>1 mln. $ </a:t>
            </a:r>
            <a:r>
              <a:rPr lang="lt-LT" dirty="0"/>
              <a:t>paskolos grąžinimas</a:t>
            </a:r>
            <a:r>
              <a:rPr lang="en-GB" dirty="0"/>
              <a:t> </a:t>
            </a:r>
            <a:r>
              <a:rPr lang="lt-LT" dirty="0"/>
              <a:t>iki 1979 m. pabaigos.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31673" y="3075709"/>
            <a:ext cx="3928909" cy="947651"/>
          </a:xfrm>
        </p:spPr>
        <p:txBody>
          <a:bodyPr>
            <a:noAutofit/>
          </a:bodyPr>
          <a:lstStyle/>
          <a:p>
            <a:r>
              <a:rPr lang="lt-LT" dirty="0"/>
              <a:t>Papildomos paskolos gavimas įrangos atnaujinimui.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947651"/>
          </a:xfrm>
        </p:spPr>
        <p:txBody>
          <a:bodyPr>
            <a:noAutofit/>
          </a:bodyPr>
          <a:lstStyle/>
          <a:p>
            <a:r>
              <a:rPr lang="lt-LT" dirty="0"/>
              <a:t>Dividendų išmokėjimas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4ABA55C-EC60-4C99-97B3-E1D20DA608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36355" b="36355"/>
          <a:stretch/>
        </p:blipFill>
        <p:spPr>
          <a:xfrm>
            <a:off x="0" y="0"/>
            <a:ext cx="12192000" cy="1969477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845E83-5116-4B96-A9E8-6D92500E122A}"/>
              </a:ext>
            </a:extLst>
          </p:cNvPr>
          <p:cNvSpPr txBox="1"/>
          <p:nvPr/>
        </p:nvSpPr>
        <p:spPr>
          <a:xfrm>
            <a:off x="2434936" y="2276371"/>
            <a:ext cx="680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7303E0-4102-45B5-A67B-14012DF22823}"/>
              </a:ext>
            </a:extLst>
          </p:cNvPr>
          <p:cNvSpPr txBox="1"/>
          <p:nvPr/>
        </p:nvSpPr>
        <p:spPr>
          <a:xfrm>
            <a:off x="4231417" y="1980950"/>
            <a:ext cx="372916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000" b="1" dirty="0"/>
              <a:t>Įmonės tikslai</a:t>
            </a:r>
          </a:p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7249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Prognozuojamas grynųjų pinigų biudžetas 1979 ─ 1980 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21DE5-5472-471B-BFBC-FC527126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833" y="1675227"/>
            <a:ext cx="7732333" cy="439419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FB3B31FB-4F80-4C76-8205-56BE6E115BE9}"/>
              </a:ext>
            </a:extLst>
          </p:cNvPr>
          <p:cNvSpPr txBox="1">
            <a:spLocks/>
          </p:cNvSpPr>
          <p:nvPr/>
        </p:nvSpPr>
        <p:spPr>
          <a:xfrm>
            <a:off x="1105869" y="1934026"/>
            <a:ext cx="10092014" cy="3074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174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Prognozuojamas grynųjų pinigų biudžetas 1979 ─ 1980 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803B0C-3144-443A-AA5B-BAC23F5AE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833" y="1675227"/>
            <a:ext cx="7732333" cy="439419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FB3B31FB-4F80-4C76-8205-56BE6E115BE9}"/>
              </a:ext>
            </a:extLst>
          </p:cNvPr>
          <p:cNvSpPr txBox="1">
            <a:spLocks/>
          </p:cNvSpPr>
          <p:nvPr/>
        </p:nvSpPr>
        <p:spPr>
          <a:xfrm>
            <a:off x="1105869" y="1934026"/>
            <a:ext cx="10092014" cy="3074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8651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Prognozuojamas grynųjų pinigų biudžetas 1979 ─ 1980 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B8256-A77B-47BE-894F-EA6A4FA14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833" y="1675227"/>
            <a:ext cx="7732333" cy="439419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FB3B31FB-4F80-4C76-8205-56BE6E115BE9}"/>
              </a:ext>
            </a:extLst>
          </p:cNvPr>
          <p:cNvSpPr txBox="1">
            <a:spLocks/>
          </p:cNvSpPr>
          <p:nvPr/>
        </p:nvSpPr>
        <p:spPr>
          <a:xfrm>
            <a:off x="1105869" y="1934026"/>
            <a:ext cx="10092014" cy="3074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60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52">
            <a:extLst>
              <a:ext uri="{FF2B5EF4-FFF2-40B4-BE49-F238E27FC236}">
                <a16:creationId xmlns:a16="http://schemas.microsoft.com/office/drawing/2014/main" id="{6112B4A7-3559-4D03-BE94-7DA52DBD6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54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683" y="349664"/>
            <a:ext cx="7124671" cy="16383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latin typeface="+mj-lt"/>
                <a:ea typeface="+mj-ea"/>
                <a:cs typeface="+mj-cs"/>
              </a:rPr>
              <a:t>Hampton Machine Tool Company po1979 m.</a:t>
            </a:r>
          </a:p>
        </p:txBody>
      </p:sp>
      <p:sp>
        <p:nvSpPr>
          <p:cNvPr id="85" name="Rectangle 56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336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58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60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252538"/>
            <a:ext cx="3494670" cy="6352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AE1E23-062D-4338-A574-98601FEFD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809" y="393681"/>
            <a:ext cx="1374838" cy="1374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C230D-EC49-4FC5-B9DB-6DBC148DB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314" y="1943317"/>
            <a:ext cx="2007828" cy="1374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A12CA-55CF-45AC-8F69-CB25FEA93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88" y="2720974"/>
            <a:ext cx="3055544" cy="2146816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909D1BCC-0DAF-4A8D-8E9B-1DE82BB79C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86" y="5042588"/>
            <a:ext cx="2697086" cy="137483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88873" y="2620641"/>
            <a:ext cx="7115139" cy="3023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Papildomos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informacijos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tokia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įmonė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tikrai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egzistavo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kaip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jai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sekėsi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 1979 m.,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rasti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nepavyko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Galima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tik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spėti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Hampton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buvo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atidėta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paskola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suteikta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antra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paskola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Buvo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išsiųsti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paklausimai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dėl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Hampton Machine Tool Company į East St. Louis Historical Society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Hampton History Museum.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Papildomų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duomenų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įmon</a:t>
            </a:r>
            <a:r>
              <a:rPr lang="lt-L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ę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t-L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rasti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nepavyko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61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7574278" cy="828813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1 mln. $ </a:t>
            </a:r>
            <a:r>
              <a:rPr lang="lt-LT" dirty="0"/>
              <a:t>paskola turėtų būti pratęsta iki metų pabaigos, nes įmonė turi užsakymų ir pajėgi ją grąžintini 1979 m. pabaigoje.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0" y="4059711"/>
            <a:ext cx="7574279" cy="947651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Hampton galėtų būti suteikta papildoma paskola įrangos atnaujinimui, tik paskolos grąžinimas turėtų būti </a:t>
            </a:r>
            <a:r>
              <a:rPr lang="en-GB" dirty="0"/>
              <a:t>1980 m. sausio m</a:t>
            </a:r>
            <a:r>
              <a:rPr lang="lt-LT" dirty="0"/>
              <a:t>ėn.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5256202"/>
            <a:ext cx="7686821" cy="947651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/>
              <a:t>Hampton </a:t>
            </a:r>
            <a:r>
              <a:rPr lang="en-GB" dirty="0"/>
              <a:t>1979 </a:t>
            </a:r>
            <a:r>
              <a:rPr lang="lt-LT" dirty="0"/>
              <a:t>m</a:t>
            </a:r>
            <a:r>
              <a:rPr lang="en-GB" dirty="0"/>
              <a:t>.</a:t>
            </a:r>
            <a:r>
              <a:rPr lang="lt-LT" dirty="0"/>
              <a:t> pabaigoje galėtų išmokėti planuojamus dividendus.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4ABA55C-EC60-4C99-97B3-E1D20DA608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36355" b="36355"/>
          <a:stretch/>
        </p:blipFill>
        <p:spPr>
          <a:xfrm>
            <a:off x="0" y="0"/>
            <a:ext cx="12192000" cy="1969477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845E83-5116-4B96-A9E8-6D92500E122A}"/>
              </a:ext>
            </a:extLst>
          </p:cNvPr>
          <p:cNvSpPr txBox="1"/>
          <p:nvPr/>
        </p:nvSpPr>
        <p:spPr>
          <a:xfrm>
            <a:off x="2434936" y="2276371"/>
            <a:ext cx="680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7303E0-4102-45B5-A67B-14012DF22823}"/>
              </a:ext>
            </a:extLst>
          </p:cNvPr>
          <p:cNvSpPr txBox="1"/>
          <p:nvPr/>
        </p:nvSpPr>
        <p:spPr>
          <a:xfrm>
            <a:off x="2948301" y="1968594"/>
            <a:ext cx="641782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I</a:t>
            </a:r>
            <a:r>
              <a:rPr lang="lt-LT" sz="4000" b="1" dirty="0"/>
              <a:t>švados ir pasiūlymai</a:t>
            </a:r>
          </a:p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560834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405</Words>
  <Application>Microsoft Office PowerPoint</Application>
  <PresentationFormat>Widescreen</PresentationFormat>
  <Paragraphs>35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GT Walsheim</vt:lpstr>
      <vt:lpstr>Wingdings</vt:lpstr>
      <vt:lpstr>Custom Design</vt:lpstr>
      <vt:lpstr>1_Custom Design</vt:lpstr>
      <vt:lpstr>Hampton Machine Tool Company Atvejo analizė</vt:lpstr>
      <vt:lpstr>ĮVADAS</vt:lpstr>
      <vt:lpstr>Atvejo pristatymas</vt:lpstr>
      <vt:lpstr>PowerPoint Presentation</vt:lpstr>
      <vt:lpstr>Prognozuojamas grynųjų pinigų biudžetas 1979 ─ 1980 m.</vt:lpstr>
      <vt:lpstr>Prognozuojamas grynųjų pinigų biudžetas 1979 ─ 1980 m.</vt:lpstr>
      <vt:lpstr>Prognozuojamas grynųjų pinigų biudžetas 1979 ─ 1980 m.</vt:lpstr>
      <vt:lpstr>Hampton Machine Tool Company po1979 m.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Hampton Machine Tool Company Atvejo analizė</dc:title>
  <dc:creator>Lina Juškaitė</dc:creator>
  <cp:lastModifiedBy>Lina Juškaitė</cp:lastModifiedBy>
  <cp:revision>18</cp:revision>
  <dcterms:created xsi:type="dcterms:W3CDTF">2020-11-19T12:05:55Z</dcterms:created>
  <dcterms:modified xsi:type="dcterms:W3CDTF">2020-11-22T19:31:41Z</dcterms:modified>
</cp:coreProperties>
</file>