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6" r:id="rId4"/>
    <p:sldId id="257" r:id="rId5"/>
    <p:sldId id="273" r:id="rId6"/>
    <p:sldId id="272" r:id="rId7"/>
    <p:sldId id="258" r:id="rId8"/>
    <p:sldId id="270" r:id="rId9"/>
    <p:sldId id="281" r:id="rId10"/>
    <p:sldId id="282" r:id="rId11"/>
    <p:sldId id="264" r:id="rId12"/>
    <p:sldId id="269" r:id="rId13"/>
    <p:sldId id="267" r:id="rId14"/>
    <p:sldId id="274" r:id="rId15"/>
    <p:sldId id="275" r:id="rId16"/>
    <p:sldId id="276" r:id="rId17"/>
    <p:sldId id="277" r:id="rId18"/>
  </p:sldIdLst>
  <p:sldSz cx="12192000" cy="6858000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imantė :" initials="D:" lastIdx="1" clrIdx="0">
    <p:extLst>
      <p:ext uri="{19B8F6BF-5375-455C-9EA6-DF929625EA0E}">
        <p15:presenceInfo xmlns:p15="http://schemas.microsoft.com/office/powerpoint/2012/main" userId="030a749f87b1c5e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B003F"/>
    <a:srgbClr val="932D60"/>
    <a:srgbClr val="922751"/>
    <a:srgbClr val="82204F"/>
    <a:srgbClr val="871B37"/>
    <a:srgbClr val="89192E"/>
    <a:srgbClr val="841E45"/>
    <a:srgbClr val="891936"/>
    <a:srgbClr val="7E2446"/>
    <a:srgbClr val="8626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Teminis stilius 1 – paryškinima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84E427A-3D55-4303-BF80-6455036E1DE7}" styleName="Teminis stilius 1 – paryškinima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eminis stilius 1 – paryškinima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Teminis stilius 1 – paryškinima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Be stiliaus, be tinklelio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Teminis stilius 1 – paryškinima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0E3FDE45-AF77-4B5C-9715-49D594BDF05E}" styleName="Šviesus stilius 1 – paryškinimas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Šviesus stilius 1 – paryškinimas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Šviesus stilius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Šviesus stilius 1 – paryškinimas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27102A9-8310-4765-A935-A1911B00CA55}" styleName="Šviesus stilius 1 – paryškinimas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Šviesus stilius 1 – paryškinimas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C22544A-7EE6-4342-B048-85BDC9FD1C3A}" styleName="Vidutinis stilius 2 – paryškinima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Vidutinis stilius 3 – paryškinimas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5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8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ownloads\Dell-atvejis-2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Vilma\Desktop\Dell-atvejis-2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>
                <a:solidFill>
                  <a:schemeClr val="bg1"/>
                </a:solidFill>
              </a:rPr>
              <a:t>Dell's annual Worldwide Sales </a:t>
            </a:r>
            <a:r>
              <a:rPr lang="lt-LT" sz="1800" b="1" dirty="0" err="1">
                <a:solidFill>
                  <a:schemeClr val="bg1"/>
                </a:solidFill>
              </a:rPr>
              <a:t>in</a:t>
            </a:r>
            <a:r>
              <a:rPr lang="lt-LT" sz="1800" b="1" dirty="0">
                <a:solidFill>
                  <a:schemeClr val="bg1"/>
                </a:solidFill>
              </a:rPr>
              <a:t> </a:t>
            </a:r>
            <a:r>
              <a:rPr lang="en-US" sz="1800" b="1" dirty="0">
                <a:solidFill>
                  <a:schemeClr val="bg1"/>
                </a:solidFill>
              </a:rPr>
              <a:t>D</a:t>
            </a:r>
            <a:r>
              <a:rPr lang="lt-LT" sz="1800" b="1" dirty="0" err="1">
                <a:solidFill>
                  <a:schemeClr val="bg1"/>
                </a:solidFill>
              </a:rPr>
              <a:t>ollar's</a:t>
            </a:r>
            <a:r>
              <a:rPr lang="en-US" sz="1800" b="1" dirty="0">
                <a:solidFill>
                  <a:schemeClr val="bg1"/>
                </a:solidFill>
              </a:rPr>
              <a:t> Growth versus Industry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>
                  <a:shade val="76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E23-4FA9-AC25-1D6902DFA0DD}"/>
              </c:ext>
            </c:extLst>
          </c:dPt>
          <c:dPt>
            <c:idx val="1"/>
            <c:bubble3D val="0"/>
            <c:explosion val="20"/>
            <c:spPr>
              <a:solidFill>
                <a:schemeClr val="accent1">
                  <a:tint val="77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E23-4FA9-AC25-1D6902DFA0DD}"/>
              </c:ext>
            </c:extLst>
          </c:dPt>
          <c:dLbls>
            <c:dLbl>
              <c:idx val="0"/>
              <c:layout>
                <c:manualLayout>
                  <c:x val="-0.17419333185172428"/>
                  <c:y val="-0.1328243527275515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7E8045B-F427-40E4-8CC0-D59697CDEB40}" type="VALUE">
                      <a:rPr lang="en-US" sz="1100">
                        <a:solidFill>
                          <a:schemeClr val="bg1"/>
                        </a:solidFill>
                      </a:rPr>
                      <a:pPr>
                        <a:defRPr sz="1100" b="1"/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EE23-4FA9-AC25-1D6902DFA0DD}"/>
                </c:ext>
                <c:ext xmlns:c15="http://schemas.microsoft.com/office/drawing/2012/chart" uri="{CE6537A1-D6FC-4f65-9D91-7224C49458BB}">
                  <c15:layout>
                    <c:manualLayout>
                      <c:w val="8.6816732507563013E-2"/>
                      <c:h val="0.14218355178308814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0.1067188555929989"/>
                  <c:y val="2.941770248541937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AED35446-332B-4898-B0A1-962D5507F8B5}" type="VALUE">
                      <a:rPr lang="en-US" sz="1100">
                        <a:solidFill>
                          <a:schemeClr val="bg1"/>
                        </a:solidFill>
                      </a:rPr>
                      <a:pPr>
                        <a:defRPr sz="1100" b="1"/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EE23-4FA9-AC25-1D6902DFA0DD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'[Dell-atvejis-2.xlsx]Exhibits'!$B$11:$C$11</c:f>
              <c:strCache>
                <c:ptCount val="2"/>
                <c:pt idx="0">
                  <c:v>Dell</c:v>
                </c:pt>
                <c:pt idx="1">
                  <c:v>Industry</c:v>
                </c:pt>
              </c:strCache>
            </c:strRef>
          </c:cat>
          <c:val>
            <c:numRef>
              <c:f>'[Dell-atvejis-2.xlsx]Exhibits'!$B$16:$C$16</c:f>
              <c:numCache>
                <c:formatCode>0%</c:formatCode>
                <c:ptCount val="2"/>
                <c:pt idx="0">
                  <c:v>0.52</c:v>
                </c:pt>
                <c:pt idx="1">
                  <c:v>0.31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E23-4FA9-AC25-1D6902DFA0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4034186351706041"/>
          <c:y val="0.79224482356372106"/>
          <c:w val="0.57209405074365693"/>
          <c:h val="0.1846070282881306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400" b="1" i="0" u="none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t-LT" dirty="0" smtClean="0"/>
              <a:t>„</a:t>
            </a:r>
            <a:r>
              <a:rPr lang="en-US" dirty="0" smtClean="0"/>
              <a:t>DELL</a:t>
            </a:r>
            <a:r>
              <a:rPr lang="lt-LT" dirty="0" smtClean="0"/>
              <a:t>“</a:t>
            </a:r>
            <a:r>
              <a:rPr lang="en-US" dirty="0" smtClean="0"/>
              <a:t> </a:t>
            </a:r>
            <a:r>
              <a:rPr lang="en-US" dirty="0"/>
              <a:t>GRYNOSIOS PAJAMOS MLRD</a:t>
            </a:r>
            <a:r>
              <a:rPr lang="en-US" dirty="0" smtClean="0"/>
              <a:t>.</a:t>
            </a:r>
            <a:r>
              <a:rPr lang="lt-LT" dirty="0" smtClean="0"/>
              <a:t> </a:t>
            </a:r>
            <a:r>
              <a:rPr lang="en-US" dirty="0" smtClean="0"/>
              <a:t>USD 1996</a:t>
            </a:r>
            <a:r>
              <a:rPr lang="lt-LT" dirty="0" smtClean="0"/>
              <a:t> </a:t>
            </a:r>
            <a:r>
              <a:rPr lang="en-US" dirty="0" smtClean="0"/>
              <a:t>-</a:t>
            </a:r>
            <a:r>
              <a:rPr lang="lt-LT" dirty="0" smtClean="0"/>
              <a:t> </a:t>
            </a:r>
            <a:r>
              <a:rPr lang="en-US" dirty="0" smtClean="0"/>
              <a:t>2020M</a:t>
            </a:r>
            <a:r>
              <a:rPr lang="en-US" dirty="0"/>
              <a:t>.</a:t>
            </a:r>
          </a:p>
        </c:rich>
      </c:tx>
      <c:layout>
        <c:manualLayout>
          <c:xMode val="edge"/>
          <c:yMode val="edge"/>
          <c:x val="0.19805584609965871"/>
          <c:y val="2.571861072250058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400" b="1" i="0" u="none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'Dell now'!$H$25</c:f>
              <c:strCache>
                <c:ptCount val="1"/>
                <c:pt idx="0">
                  <c:v>GRYNOSIOS PAJAMOS MLRD.USD</c:v>
                </c:pt>
              </c:strCache>
            </c:strRef>
          </c:tx>
          <c:spPr>
            <a:ln w="22225" cap="rnd">
              <a:solidFill>
                <a:schemeClr val="accent2"/>
              </a:solidFill>
            </a:ln>
            <a:effectLst>
              <a:glow rad="139700">
                <a:schemeClr val="accent2">
                  <a:satMod val="175000"/>
                  <a:alpha val="14000"/>
                </a:schemeClr>
              </a:glow>
            </a:effectLst>
          </c:spPr>
          <c:marker>
            <c:symbol val="none"/>
          </c:marker>
          <c:dLbls>
            <c:delete val="1"/>
          </c:dLbls>
          <c:cat>
            <c:numRef>
              <c:f>'Dell now'!$I$24:$AG$24</c:f>
              <c:numCache>
                <c:formatCode>General</c:formatCode>
                <c:ptCount val="25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</c:numCache>
            </c:numRef>
          </c:cat>
          <c:val>
            <c:numRef>
              <c:f>'Dell now'!$I$25:$AG$25</c:f>
              <c:numCache>
                <c:formatCode>General</c:formatCode>
                <c:ptCount val="25"/>
                <c:pt idx="0">
                  <c:v>5.3</c:v>
                </c:pt>
                <c:pt idx="1">
                  <c:v>7.8</c:v>
                </c:pt>
                <c:pt idx="2">
                  <c:v>12.3</c:v>
                </c:pt>
                <c:pt idx="3">
                  <c:v>18.2</c:v>
                </c:pt>
                <c:pt idx="4">
                  <c:v>25.3</c:v>
                </c:pt>
                <c:pt idx="5">
                  <c:v>31.9</c:v>
                </c:pt>
                <c:pt idx="6">
                  <c:v>31.2</c:v>
                </c:pt>
                <c:pt idx="7">
                  <c:v>35.300000000000011</c:v>
                </c:pt>
                <c:pt idx="8">
                  <c:v>41.3</c:v>
                </c:pt>
                <c:pt idx="9">
                  <c:v>49.1</c:v>
                </c:pt>
                <c:pt idx="10">
                  <c:v>55.8</c:v>
                </c:pt>
                <c:pt idx="11">
                  <c:v>57.4</c:v>
                </c:pt>
                <c:pt idx="12">
                  <c:v>61.1</c:v>
                </c:pt>
                <c:pt idx="13">
                  <c:v>61.1</c:v>
                </c:pt>
                <c:pt idx="14">
                  <c:v>52.9</c:v>
                </c:pt>
                <c:pt idx="15">
                  <c:v>61.5</c:v>
                </c:pt>
                <c:pt idx="16">
                  <c:v>62.1</c:v>
                </c:pt>
                <c:pt idx="17">
                  <c:v>56.9</c:v>
                </c:pt>
                <c:pt idx="18">
                  <c:v>55.58</c:v>
                </c:pt>
                <c:pt idx="19">
                  <c:v>54.1</c:v>
                </c:pt>
                <c:pt idx="20">
                  <c:v>50.9</c:v>
                </c:pt>
                <c:pt idx="21">
                  <c:v>61.6</c:v>
                </c:pt>
                <c:pt idx="22">
                  <c:v>79.040000000000006</c:v>
                </c:pt>
                <c:pt idx="23">
                  <c:v>90.61999999999999</c:v>
                </c:pt>
                <c:pt idx="24">
                  <c:v>92.149999999999991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E738-4D0F-9F66-70F1D551FB4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-1913991536"/>
        <c:axId val="-1913990992"/>
      </c:lineChart>
      <c:catAx>
        <c:axId val="-1913991536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75000"/>
                      <a:lumOff val="25000"/>
                    </a:schemeClr>
                  </a:gs>
                  <a:gs pos="0">
                    <a:schemeClr val="dk1">
                      <a:lumMod val="65000"/>
                      <a:lumOff val="3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lang="en-US" sz="9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13990992"/>
        <c:crosses val="autoZero"/>
        <c:auto val="1"/>
        <c:lblAlgn val="ctr"/>
        <c:lblOffset val="100"/>
        <c:noMultiLvlLbl val="0"/>
      </c:catAx>
      <c:valAx>
        <c:axId val="-1913990992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75000"/>
                      <a:lumOff val="25000"/>
                    </a:schemeClr>
                  </a:gs>
                  <a:gs pos="0">
                    <a:schemeClr val="dk1">
                      <a:lumMod val="65000"/>
                      <a:lumOff val="3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9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139915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36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</a:schemeClr>
            </a:gs>
            <a:gs pos="0">
              <a:schemeClr val="dk1">
                <a:lumMod val="65000"/>
                <a:lumOff val="3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 smtClean="0"/>
              <a:t>Spustelėkite norėdami redaguoti šablono paantraštės stilių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8C9F0-C1F9-4114-A8D0-BB50C5B2A0CB}" type="datetimeFigureOut">
              <a:rPr lang="lt-LT" smtClean="0"/>
              <a:pPr/>
              <a:t>2020-11-15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D537-CFA2-400B-9B51-4C8400774AFB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706455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8C9F0-C1F9-4114-A8D0-BB50C5B2A0CB}" type="datetimeFigureOut">
              <a:rPr lang="lt-LT" smtClean="0"/>
              <a:pPr/>
              <a:t>2020-11-15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D537-CFA2-400B-9B51-4C8400774AFB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34585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8C9F0-C1F9-4114-A8D0-BB50C5B2A0CB}" type="datetimeFigureOut">
              <a:rPr lang="lt-LT" smtClean="0"/>
              <a:pPr/>
              <a:t>2020-11-15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D537-CFA2-400B-9B51-4C8400774AFB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976758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8C9F0-C1F9-4114-A8D0-BB50C5B2A0CB}" type="datetimeFigureOut">
              <a:rPr lang="lt-LT" smtClean="0"/>
              <a:pPr/>
              <a:t>2020-11-15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D537-CFA2-400B-9B51-4C8400774AFB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690746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8C9F0-C1F9-4114-A8D0-BB50C5B2A0CB}" type="datetimeFigureOut">
              <a:rPr lang="lt-LT" smtClean="0"/>
              <a:pPr/>
              <a:t>2020-11-15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D537-CFA2-400B-9B51-4C8400774AFB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087012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lt-LT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lt-LT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8C9F0-C1F9-4114-A8D0-BB50C5B2A0CB}" type="datetimeFigureOut">
              <a:rPr lang="lt-LT" smtClean="0"/>
              <a:pPr/>
              <a:t>2020-11-15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D537-CFA2-400B-9B51-4C8400774AFB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25930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lt-LT"/>
          </a:p>
        </p:txBody>
      </p:sp>
      <p:sp>
        <p:nvSpPr>
          <p:cNvPr id="5" name="Teksto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6" name="Turinio vietos rezervavimo ženklas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lt-LT"/>
          </a:p>
        </p:txBody>
      </p:sp>
      <p:sp>
        <p:nvSpPr>
          <p:cNvPr id="7" name="Datos vietos rezervavimo ženkla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8C9F0-C1F9-4114-A8D0-BB50C5B2A0CB}" type="datetimeFigureOut">
              <a:rPr lang="lt-LT" smtClean="0"/>
              <a:pPr/>
              <a:t>2020-11-15</a:t>
            </a:fld>
            <a:endParaRPr lang="lt-LT"/>
          </a:p>
        </p:txBody>
      </p:sp>
      <p:sp>
        <p:nvSpPr>
          <p:cNvPr id="8" name="Poraštės vietos rezervavimo ženkla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kaidrės numerio vietos rezervavimo ženkla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D537-CFA2-400B-9B51-4C8400774AFB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223897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8C9F0-C1F9-4114-A8D0-BB50C5B2A0CB}" type="datetimeFigureOut">
              <a:rPr lang="lt-LT" smtClean="0"/>
              <a:pPr/>
              <a:t>2020-11-15</a:t>
            </a:fld>
            <a:endParaRPr lang="lt-LT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D537-CFA2-400B-9B51-4C8400774AFB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254208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8C9F0-C1F9-4114-A8D0-BB50C5B2A0CB}" type="datetimeFigureOut">
              <a:rPr lang="lt-LT" smtClean="0"/>
              <a:pPr/>
              <a:t>2020-11-15</a:t>
            </a:fld>
            <a:endParaRPr lang="lt-LT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D537-CFA2-400B-9B51-4C8400774AFB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369458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8C9F0-C1F9-4114-A8D0-BB50C5B2A0CB}" type="datetimeFigureOut">
              <a:rPr lang="lt-LT" smtClean="0"/>
              <a:pPr/>
              <a:t>2020-11-15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D537-CFA2-400B-9B51-4C8400774AFB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318274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Paveikslėlio vietos rezervavimo ženklas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8C9F0-C1F9-4114-A8D0-BB50C5B2A0CB}" type="datetimeFigureOut">
              <a:rPr lang="lt-LT" smtClean="0"/>
              <a:pPr/>
              <a:t>2020-11-15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D537-CFA2-400B-9B51-4C8400774AFB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629421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F8C9F0-C1F9-4114-A8D0-BB50C5B2A0CB}" type="datetimeFigureOut">
              <a:rPr lang="lt-LT" smtClean="0"/>
              <a:pPr/>
              <a:t>2020-11-15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88D537-CFA2-400B-9B51-4C8400774AFB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02693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B00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ctrTitle"/>
          </p:nvPr>
        </p:nvSpPr>
        <p:spPr>
          <a:xfrm>
            <a:off x="1494094" y="1574877"/>
            <a:ext cx="9144000" cy="2387600"/>
          </a:xfrm>
        </p:spPr>
        <p:txBody>
          <a:bodyPr/>
          <a:lstStyle/>
          <a:p>
            <a:r>
              <a:rPr lang="lt-LT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Dell‘s</a:t>
            </a:r>
            <a:r>
              <a:rPr lang="lt-LT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working</a:t>
            </a:r>
            <a:r>
              <a:rPr lang="lt-LT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capital</a:t>
            </a:r>
            <a:r>
              <a:rPr lang="lt-LT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lt-LT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4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Case</a:t>
            </a:r>
            <a:r>
              <a:rPr lang="lt-LT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4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study</a:t>
            </a:r>
            <a:endParaRPr lang="lt-LT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506362" y="5166032"/>
            <a:ext cx="11119464" cy="1504336"/>
          </a:xfrm>
        </p:spPr>
        <p:txBody>
          <a:bodyPr>
            <a:norm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Pareng</a:t>
            </a:r>
            <a:r>
              <a:rPr lang="lt-LT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ė: </a:t>
            </a:r>
            <a:r>
              <a:rPr lang="lt-LT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Deimantė </a:t>
            </a:r>
            <a:r>
              <a:rPr lang="lt-LT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Piliponytė</a:t>
            </a:r>
            <a:r>
              <a:rPr lang="lt-LT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lt-LT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Andrina</a:t>
            </a:r>
            <a:r>
              <a:rPr lang="lt-LT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Kisieliūtė</a:t>
            </a:r>
            <a:r>
              <a:rPr lang="lt-LT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Gintarė </a:t>
            </a:r>
            <a:r>
              <a:rPr lang="lt-LT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Zimnickaitė</a:t>
            </a:r>
            <a:endParaRPr lang="lt-LT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www.vu.lt/site_images/infor/vaizdai_spaudai/VU_logotipas-bendrinis_baltas_L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9393" y="-71848"/>
            <a:ext cx="4843155" cy="2333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31775" y="5918200"/>
            <a:ext cx="39068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lt-LT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lt-LT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lt-LT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lapkričio </a:t>
            </a:r>
            <a:r>
              <a:rPr lang="lt-LT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 d</a:t>
            </a:r>
            <a:r>
              <a:rPr lang="lt-LT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utoShape 4" descr="Dell Logo png download - 1600*1600 - Free Transparent Logo png Download. -  CleanPNG / Kiss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4" name="Picture 10" descr="File:Dell logo 2016.svg - Wikimedia Common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4163" y="425654"/>
            <a:ext cx="1338262" cy="1338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1054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B00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vu.lt/site_images/infor/vaizdai_spaudai/VU_logotipas-bendrinis_baltas_L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2471" y="0"/>
            <a:ext cx="2653144" cy="1278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tačiakampis 2"/>
          <p:cNvSpPr/>
          <p:nvPr/>
        </p:nvSpPr>
        <p:spPr>
          <a:xfrm>
            <a:off x="404948" y="3920395"/>
            <a:ext cx="11195515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lt-L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Turto apyvartos rodiklis padidėjo nuo 2,18 iki 2,47. </a:t>
            </a:r>
            <a:r>
              <a:rPr kumimoji="0" lang="lt-LT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Tai parodo įmonės efektyvumo padidėjimą.</a:t>
            </a:r>
            <a:endParaRPr kumimoji="0" lang="lt-LT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lt-L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Trumpalaikiai </a:t>
            </a:r>
            <a:r>
              <a:rPr kumimoji="0" lang="lt-LT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įsipareigojimai, kaip procentai nuo pardavimų, sumažėjo </a:t>
            </a:r>
            <a:r>
              <a:rPr kumimoji="0" lang="lt-L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nuo 21,64% iki 17,73%, </a:t>
            </a:r>
            <a:r>
              <a:rPr kumimoji="0" lang="lt-LT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o tai parodo ,,Dell” įsipareigojimų sumažėjimą.</a:t>
            </a:r>
            <a:endParaRPr kumimoji="0" lang="lt-LT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lt-L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Taigi, „Dell“ finansavo 52% pardavimų augimą, didindama turto </a:t>
            </a:r>
            <a:r>
              <a:rPr kumimoji="0" lang="lt-LT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efektyvumą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lt-LT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ir </a:t>
            </a:r>
            <a:r>
              <a:rPr kumimoji="0" lang="lt-L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mažindama trumpalaikes </a:t>
            </a:r>
            <a:r>
              <a:rPr kumimoji="0" lang="lt-LT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investicijas, lyginant su </a:t>
            </a:r>
            <a:r>
              <a:rPr kumimoji="0" lang="lt-L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ankstesniais metais.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1763112" y="2044820"/>
          <a:ext cx="8127999" cy="14833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7117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637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5259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lt-LT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Year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t-LT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1995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t-LT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1996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Asset turnover ratio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t-LT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2,18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t-LT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2,47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Short term investments as percentage of sales 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t-LT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13,93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t-LT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11,16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Current liabilities as a percentage of sales 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t-LT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21,64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t-LT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17,73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Stačiakampis 4"/>
          <p:cNvSpPr/>
          <p:nvPr/>
        </p:nvSpPr>
        <p:spPr>
          <a:xfrm>
            <a:off x="722810" y="313771"/>
            <a:ext cx="86196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</a:t>
            </a:r>
            <a:r>
              <a:rPr kumimoji="0" lang="lt-LT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,,Dell” </a:t>
            </a:r>
            <a:r>
              <a:rPr kumimoji="0" lang="lt-LT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52% </a:t>
            </a:r>
            <a:r>
              <a:rPr kumimoji="0" lang="lt-LT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pardavimų augimo </a:t>
            </a:r>
            <a:r>
              <a:rPr kumimoji="0" lang="lt-LT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1996 metais </a:t>
            </a:r>
            <a:r>
              <a:rPr kumimoji="0" lang="lt-LT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finansavimas (III)</a:t>
            </a:r>
            <a:endParaRPr kumimoji="0" lang="lt-LT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7542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B00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vu.lt/site_images/infor/vaizdai_spaudai/VU_logotipas-bendrinis_baltas_L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2471" y="0"/>
            <a:ext cx="2653144" cy="1278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27015" y="4271553"/>
            <a:ext cx="105939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lt-LT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lt-LT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Dell“ tvarus augimo </a:t>
            </a:r>
            <a:r>
              <a:rPr lang="lt-LT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tempas (SGR) 1995 m. buvo 31,6 proc. ir buvo </a:t>
            </a:r>
            <a:r>
              <a:rPr lang="lt-LT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mažesnis </a:t>
            </a:r>
            <a:r>
              <a:rPr lang="lt-LT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už 52 proc. faktinį pardavimų augimą </a:t>
            </a:r>
            <a:r>
              <a:rPr lang="lt-LT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1996 m.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lt-LT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Paprastai </a:t>
            </a:r>
            <a:r>
              <a:rPr lang="lt-LT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įmonė, </a:t>
            </a:r>
            <a:r>
              <a:rPr lang="lt-LT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viršijusi tvaraus </a:t>
            </a:r>
            <a:r>
              <a:rPr lang="lt-LT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augimo </a:t>
            </a:r>
            <a:r>
              <a:rPr lang="lt-LT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tempą dažniausiai arba padidina skolą, </a:t>
            </a:r>
            <a:r>
              <a:rPr lang="lt-LT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arba pritraukia papildomo kapitalo.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lt-LT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Nors ,,Dell“ faktinis pardavimų augimas viršijo tvaraus </a:t>
            </a:r>
            <a:r>
              <a:rPr lang="lt-LT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augimo </a:t>
            </a:r>
            <a:r>
              <a:rPr lang="lt-LT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tempą, tačiau įmonė sugebėjo nedidindama skolos ir  nepritraukiant papildomo kapitalo finansuoti pardavimų augimą įmonės viduje.</a:t>
            </a:r>
            <a:endParaRPr lang="lt-LT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80607" y="2181496"/>
          <a:ext cx="8373288" cy="152835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39554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9554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9554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9554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39554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39554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50945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t-LT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Year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t-LT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NI(t)/S(t)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t-LT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S(t)/A(t-1)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t-LT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A(t-1)/E(t-1)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t-LT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% </a:t>
                      </a:r>
                      <a:r>
                        <a:rPr lang="lt-LT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Retained</a:t>
                      </a:r>
                      <a:endParaRPr lang="lt-LT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t-LT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SGR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0945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t-LT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1995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t-LT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4,29%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t-LT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3,05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t-LT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2,42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t-LT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100.0%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t-LT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31,63</a:t>
                      </a: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0945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t-LT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1996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t-LT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5,14%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t-LT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3,32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t-LT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2,44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t-LT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100.0%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t-LT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41,72</a:t>
                      </a: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627017" y="336509"/>
            <a:ext cx="79552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,,Dell” 52% pardavimų augimo 1996 metais finansavimas (IV)</a:t>
            </a:r>
            <a:endParaRPr lang="lt-LT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0536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B00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vu.lt/site_images/infor/vaizdai_spaudai/VU_logotipas-bendrinis_baltas_L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2471" y="0"/>
            <a:ext cx="2653144" cy="1278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9966" y="418012"/>
            <a:ext cx="9252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3. 1997 </a:t>
            </a:r>
            <a:r>
              <a:rPr lang="lt-LT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m. ,,Dell” pardavimų prognozė (I)</a:t>
            </a:r>
            <a:endParaRPr lang="lt-LT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5463" y="5059681"/>
            <a:ext cx="117874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Papildoma suma pardavimų augimui finansuoti  yra 779 mln., todėl papildomos investicijos į veiklos turtą yra būtinos pardavimams padidėjus 50 proc.</a:t>
            </a:r>
            <a:endParaRPr lang="lt-LT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1489673"/>
              </p:ext>
            </p:extLst>
          </p:nvPr>
        </p:nvGraphicFramePr>
        <p:xfrm>
          <a:off x="2509510" y="3062514"/>
          <a:ext cx="6088028" cy="115569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30794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5670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2337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90877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lt-LT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Year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t-LT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1996</a:t>
                      </a:r>
                      <a:endParaRPr lang="lt-LT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t-LT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1997*</a:t>
                      </a:r>
                      <a:endParaRPr lang="lt-LT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82411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8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Operating</a:t>
                      </a:r>
                      <a:r>
                        <a:rPr lang="en-US" sz="1800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asset</a:t>
                      </a:r>
                      <a:endParaRPr lang="en-US" sz="18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t-LT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1557</a:t>
                      </a:r>
                      <a:endParaRPr lang="lt-LT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t-LT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2336*</a:t>
                      </a:r>
                      <a:endParaRPr lang="lt-LT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82411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lt-LT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Sales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t-LT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5296</a:t>
                      </a:r>
                      <a:endParaRPr lang="lt-LT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t-LT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7944*</a:t>
                      </a:r>
                      <a:endParaRPr lang="lt-LT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35132" y="2129246"/>
            <a:ext cx="11787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Remiantis 1996m. pardavimų  duomenimis, daroma prielaida, jog 1997m. yra tikimasi 50 proc. pardavimų augimo.  </a:t>
            </a:r>
            <a:endParaRPr lang="lt-LT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751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B00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vu.lt/site_images/infor/vaizdai_spaudai/VU_logotipas-bendrinis_baltas_L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2471" y="0"/>
            <a:ext cx="2653144" cy="1278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tačiakampis 2"/>
          <p:cNvSpPr/>
          <p:nvPr/>
        </p:nvSpPr>
        <p:spPr>
          <a:xfrm>
            <a:off x="482601" y="1866023"/>
            <a:ext cx="1113681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lt-LT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Grynųjų pinigų įplaukos 1997 m. </a:t>
            </a:r>
            <a:r>
              <a:rPr lang="lt-LT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yra </a:t>
            </a:r>
            <a:r>
              <a:rPr lang="lt-LT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lygios 1249 milijonams ir yra didesnės už reikalaujamą pinigų srautą, kuris lygus 779 milijonams. Tai reiškia, kad „Dell“ turi pakankamai </a:t>
            </a:r>
            <a:r>
              <a:rPr lang="lt-LT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lėšų, reikalingų 1997 </a:t>
            </a:r>
            <a:r>
              <a:rPr lang="lt-LT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m. </a:t>
            </a:r>
            <a:r>
              <a:rPr lang="lt-LT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įmonės pardavimų augimo finansavimui.</a:t>
            </a:r>
            <a:endParaRPr lang="lt-LT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333575"/>
              </p:ext>
            </p:extLst>
          </p:nvPr>
        </p:nvGraphicFramePr>
        <p:xfrm>
          <a:off x="2291247" y="3575232"/>
          <a:ext cx="6789967" cy="154405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1511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7484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87317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lt-LT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Year</a:t>
                      </a:r>
                      <a:endParaRPr lang="en-US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t-LT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1997</a:t>
                      </a:r>
                      <a:endParaRPr lang="en-US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28369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lt-LT" sz="1800" kern="1200" noProof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Cash</a:t>
                      </a:r>
                      <a:r>
                        <a:rPr lang="lt-LT" sz="18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lt-LT" sz="1800" kern="1200" noProof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inflow</a:t>
                      </a:r>
                      <a:endParaRPr lang="en-US" sz="18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t-LT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1249</a:t>
                      </a:r>
                      <a:endParaRPr lang="lt-LT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28369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lt-LT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Cash</a:t>
                      </a:r>
                      <a:r>
                        <a:rPr lang="lt-LT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lt-LT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outflow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t-LT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779</a:t>
                      </a:r>
                      <a:endParaRPr lang="lt-LT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69966" y="418012"/>
            <a:ext cx="9252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3. 1997 </a:t>
            </a:r>
            <a:r>
              <a:rPr lang="lt-LT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m. ,,Dell” pardavimų prognozė (II)</a:t>
            </a:r>
            <a:endParaRPr lang="lt-LT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7637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B00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vu.lt/site_images/infor/vaizdai_spaudai/VU_logotipas-bendrinis_baltas_L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2471" y="0"/>
            <a:ext cx="2653144" cy="1278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Diagrama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0637186"/>
              </p:ext>
            </p:extLst>
          </p:nvPr>
        </p:nvGraphicFramePr>
        <p:xfrm>
          <a:off x="1815583" y="1278193"/>
          <a:ext cx="8457472" cy="5005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278541" y="315931"/>
            <a:ext cx="87717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Dell</a:t>
            </a:r>
            <a:r>
              <a:rPr lang="lt-LT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pajamų kitimas 1996 - 2019 m.</a:t>
            </a:r>
          </a:p>
        </p:txBody>
      </p:sp>
    </p:spTree>
    <p:extLst>
      <p:ext uri="{BB962C8B-B14F-4D97-AF65-F5344CB8AC3E}">
        <p14:creationId xmlns:p14="http://schemas.microsoft.com/office/powerpoint/2010/main" val="17578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B00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vu.lt/site_images/infor/vaizdai_spaudai/VU_logotipas-bendrinis_baltas_L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2471" y="0"/>
            <a:ext cx="2653144" cy="1278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tačiakampis 1"/>
          <p:cNvSpPr/>
          <p:nvPr/>
        </p:nvSpPr>
        <p:spPr>
          <a:xfrm>
            <a:off x="383177" y="1816304"/>
            <a:ext cx="1123405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lt-LT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XXI </a:t>
            </a:r>
            <a:r>
              <a:rPr lang="lt-LT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amžiaus pradžioje „Dell“ išplėtė savo produktų asortimentą, įtraukdama televizorius , skaitmeninius fotoaparatus ir įvairius su kompiuteriais susijusius gaminius. 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lt-LT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2003 m. Kompanija buvo pervadinta į „Dell </a:t>
            </a:r>
            <a:r>
              <a:rPr lang="lt-LT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</a:t>
            </a:r>
            <a:r>
              <a:rPr lang="lt-LT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.“, kad tai reikštų žengimą į platesnę elektronikos rinką. Tačiau „Dell“ dominavimas rinkoje ėmė klibėti, ir įmonė grįžo į privačią nuosavybę 2013 m., Kai </a:t>
            </a:r>
            <a:r>
              <a:rPr lang="lt-LT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Michaelas</a:t>
            </a:r>
            <a:r>
              <a:rPr lang="lt-LT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Dellas</a:t>
            </a:r>
            <a:r>
              <a:rPr lang="lt-LT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ir privataus kapitalo įmonė „</a:t>
            </a:r>
            <a:r>
              <a:rPr lang="lt-LT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Silver</a:t>
            </a:r>
            <a:r>
              <a:rPr lang="lt-LT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Lake </a:t>
            </a:r>
            <a:r>
              <a:rPr lang="lt-LT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Partners</a:t>
            </a:r>
            <a:r>
              <a:rPr lang="lt-LT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ją įsigijo už 25 mlrd. 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lt-LT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2016 </a:t>
            </a:r>
            <a:r>
              <a:rPr lang="lt-LT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m. Bendrovė </a:t>
            </a:r>
            <a:r>
              <a:rPr lang="lt-LT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įsigijo </a:t>
            </a:r>
            <a:r>
              <a:rPr lang="lt-LT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Amerikos korporaciją „EMC“, kuri specializavosi duomenų saugojimo srityje. Susijungimas, kurio vertė siekia maždaug 60 milijardų dolerių, buvo didžiausias tuo metu technologijų </a:t>
            </a:r>
            <a:r>
              <a:rPr lang="lt-LT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sandoris, kompanija buvo pervadinta į „Dell </a:t>
            </a:r>
            <a:r>
              <a:rPr lang="lt-LT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lt-LT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echnologies </a:t>
            </a:r>
            <a:r>
              <a:rPr lang="lt-LT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</a:t>
            </a:r>
            <a:r>
              <a:rPr lang="lt-LT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šiuo metu „Dell </a:t>
            </a:r>
            <a:r>
              <a:rPr lang="lt-LT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technologies</a:t>
            </a:r>
            <a:r>
              <a:rPr lang="lt-LT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</a:t>
            </a:r>
            <a:r>
              <a:rPr lang="lt-LT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.“ </a:t>
            </a:r>
            <a:r>
              <a:rPr lang="lt-LT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lt-LT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žsiima ne tik kompiuteriais, televizoriaus ir kt., bet ir tinklais, tinklų kūrimu, </a:t>
            </a:r>
            <a:r>
              <a:rPr lang="lt-LT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debesija</a:t>
            </a:r>
            <a:r>
              <a:rPr lang="lt-LT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lt-LT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lt-LT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m.„Dell</a:t>
            </a:r>
            <a:r>
              <a:rPr lang="lt-LT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ir įmonės CEO skyrė paramą organizacijoms, smulkiems verslams ir sveikatos priežiūros institucijoms, skirtą palengvinti COVID-19 pandemijos sukeltus padarinius.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lt-LT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m. „Dell“ užėmė trečdalį pasaulinės </a:t>
            </a:r>
            <a:r>
              <a:rPr lang="lt-LT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hiperkonvergencijos</a:t>
            </a:r>
            <a:r>
              <a:rPr lang="lt-LT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infrastruktūros rinkos dalies.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lt-LT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„Dell“ palaiko socialiai atsakingos įmonės idėją, ir dalį produkcijai reikalingo pagaminti plastiko sudaro perdirbtas plastikas.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lt-LT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lt-LT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00108" y="458027"/>
            <a:ext cx="6036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Dell</a:t>
            </a:r>
            <a:r>
              <a:rPr lang="lt-LT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1996m. </a:t>
            </a:r>
            <a:endParaRPr lang="lt-LT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019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B00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vu.lt/site_images/infor/vaizdai_spaudai/VU_logotipas-bendrinis_baltas_L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2471" y="0"/>
            <a:ext cx="2653144" cy="1278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7679" y="243841"/>
            <a:ext cx="85256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Išvados ir apibendrinimas</a:t>
            </a:r>
          </a:p>
          <a:p>
            <a:endParaRPr lang="lt-LT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140823"/>
            <a:ext cx="12113623" cy="8402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lt-LT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„Dell“ pristatytas verslo modelis „</a:t>
            </a:r>
            <a:r>
              <a:rPr lang="lt-LT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Build</a:t>
            </a:r>
            <a:r>
              <a:rPr lang="lt-LT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lt-LT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order</a:t>
            </a:r>
            <a:r>
              <a:rPr lang="lt-LT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“,nuo 1995m. leido įmonei augti, tapti pažangi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lt-LT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technologijų </a:t>
            </a:r>
            <a:r>
              <a:rPr lang="lt-LT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įmon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lt-LT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ir lygiuotis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kit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ais</a:t>
            </a:r>
            <a:r>
              <a:rPr lang="lt-LT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technologijų rinkos lyderi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ais</a:t>
            </a:r>
            <a:r>
              <a:rPr lang="lt-LT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lt-LT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lt-LT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„Dell“ vykdyta verslo strategija suteikė galimybę įmonei turėti konkurencinį pranašumą rinkoje, kuris pasireiškė per apyvartinio kapitalo politiką, kuria „Dell“ siekė laikyti kuo mažiau atsargų ir </a:t>
            </a:r>
            <a:r>
              <a:rPr lang="lt-LT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turėti pakankamai lėšų kasdieninėms </a:t>
            </a:r>
            <a:r>
              <a:rPr lang="lt-LT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operacijoms. ,,Dell”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atsarg</a:t>
            </a:r>
            <a:r>
              <a:rPr lang="lt-LT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ų laikymas, lyginant su kitais rinkos lyderiais, buvo </a:t>
            </a:r>
            <a:r>
              <a:rPr lang="lt-LT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197,46 mln. </a:t>
            </a:r>
            <a:r>
              <a:rPr lang="lt-LT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mažesnis;</a:t>
            </a:r>
            <a:endParaRPr lang="en-US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1996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metai</a:t>
            </a:r>
            <a:r>
              <a:rPr lang="lt-LT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 „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Dell</a:t>
            </a:r>
            <a:r>
              <a:rPr lang="lt-LT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įvykęs staigus pardavimų augimo šuolis, kuomet pardavimai išaugo 52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%,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suk</a:t>
            </a:r>
            <a:r>
              <a:rPr lang="lt-LT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ėlė</a:t>
            </a:r>
            <a:r>
              <a:rPr lang="lt-LT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abejonių ar pavyks įmonei finansuoti savo augimą, nes „Dell“ faktinis </a:t>
            </a:r>
            <a:r>
              <a:rPr lang="lt-LT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pardavimų augimas viršijo tvaraus augimo tempą, tačiau įmonė sugebėjo nedidindama skolos ir  nepritraukiant papildomo kapitalo finansuoti pardavimų augimą įmonės </a:t>
            </a:r>
            <a:r>
              <a:rPr lang="lt-LT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viduje, </a:t>
            </a:r>
            <a:r>
              <a:rPr lang="lt-LT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didindama turto efektyvumą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 mažindama trumpalaikes investicijas, palyginti su ankstesniais metais</a:t>
            </a:r>
            <a:r>
              <a:rPr lang="lt-LT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lt-LT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lt-LT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Dėl staigaus pardavimų augimo 1996 metais, buvo daromos prognozės, kad ir 1997 metais pardavimai augs 50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%.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Prognoz</a:t>
            </a:r>
            <a:r>
              <a:rPr lang="lt-LT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ė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rezultatai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parod</a:t>
            </a:r>
            <a:r>
              <a:rPr lang="lt-LT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ė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kad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grynųjų </a:t>
            </a:r>
            <a:r>
              <a:rPr lang="lt-LT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pinigų įplaukos 1997 m. yra lygios 1249 milijonams ir yra didesnės už reikalaujamą pinigų srautą, kuris lygus 779 milijonams. Tai reiškia, kad „Dell“ </a:t>
            </a:r>
            <a:r>
              <a:rPr lang="lt-LT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turėtų </a:t>
            </a:r>
            <a:r>
              <a:rPr lang="lt-LT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pakankamai lėšų, reikalingų 1997 m. įmonės pardavimų augimo </a:t>
            </a:r>
            <a:r>
              <a:rPr lang="lt-LT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finansavimui;</a:t>
            </a:r>
            <a:endParaRPr lang="lt-LT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lt-LT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lt-LT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Turėdama konkurencinį pranašumą ir sugebėdama finansuoti </a:t>
            </a:r>
            <a:r>
              <a:rPr lang="lt-LT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savo </a:t>
            </a:r>
            <a:r>
              <a:rPr lang="lt-LT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staigų augimą, naudojant efektyvią verslo strategija, „Dell“ pardavimai nuo 1996 iki 2020 metų išaugo </a:t>
            </a:r>
            <a:r>
              <a:rPr lang="lt-LT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2508</a:t>
            </a:r>
            <a:r>
              <a:rPr lang="lt-LT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ir leido įmonei tapti viena sėkmingiausių technologijų sektoriuje.</a:t>
            </a:r>
            <a:endParaRPr lang="lt-LT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lt-LT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lt-LT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lt-LT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lt-LT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lt-LT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lt-LT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lt-LT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lt-LT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lt-LT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lt-LT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8556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B00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vu.lt/site_images/infor/vaizdai_spaudai/VU_logotipas-bendrinis_baltas_L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2471" y="0"/>
            <a:ext cx="2653144" cy="1278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28344" y="177432"/>
            <a:ext cx="92528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5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Ačiū už dėmesį!</a:t>
            </a:r>
            <a:endParaRPr lang="lt-LT" sz="5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5007" y="1455626"/>
            <a:ext cx="7712108" cy="4865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387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B00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vu.lt/site_images/infor/vaizdai_spaudai/VU_logotipas-bendrinis_baltas_L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2471" y="0"/>
            <a:ext cx="2653144" cy="1278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3124" y="511277"/>
            <a:ext cx="459166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ĮVADAS</a:t>
            </a:r>
          </a:p>
          <a:p>
            <a:endParaRPr lang="lt-LT" dirty="0"/>
          </a:p>
        </p:txBody>
      </p:sp>
      <p:sp>
        <p:nvSpPr>
          <p:cNvPr id="4" name="TextBox 3"/>
          <p:cNvSpPr txBox="1"/>
          <p:nvPr/>
        </p:nvSpPr>
        <p:spPr>
          <a:xfrm>
            <a:off x="147484" y="1750142"/>
            <a:ext cx="7768607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lt-LT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„</a:t>
            </a:r>
            <a:r>
              <a:rPr lang="lt-LT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Dell Computer Corporation“ </a:t>
            </a:r>
            <a:r>
              <a:rPr lang="lt-LT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buvo įkurta 1984 metais ir yra </a:t>
            </a:r>
            <a:r>
              <a:rPr lang="lt-LT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viena iš </a:t>
            </a:r>
            <a:r>
              <a:rPr lang="lt-LT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bendrovių</a:t>
            </a:r>
            <a:r>
              <a:rPr lang="lt-LT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lt-LT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padariusių perversmą technologinei pramonei.</a:t>
            </a:r>
            <a:r>
              <a:rPr lang="lt-LT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lt-LT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itchFamily="34" charset="0"/>
              <a:buChar char="•"/>
            </a:pPr>
            <a:endParaRPr lang="lt-LT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lt-LT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,,Dell” kompiuterių </a:t>
            </a:r>
            <a:r>
              <a:rPr lang="lt-LT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gamybos sektoriuje pristatė „Build-To-Order“ verslo modelį, kuris suteikė jiems taktinį ir konkurencinį pranašumą prieš kitas įmones. </a:t>
            </a:r>
            <a:endParaRPr lang="lt-LT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itchFamily="34" charset="0"/>
              <a:buChar char="•"/>
            </a:pPr>
            <a:endParaRPr lang="lt-LT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lt-LT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,,Dell” pagaminta produkcija sudarė 10-20 proc. visų atsargų, kai tuo tarpu konkurentų – 50-70 proc.</a:t>
            </a:r>
          </a:p>
          <a:p>
            <a:pPr algn="just">
              <a:buFont typeface="Arial" pitchFamily="34" charset="0"/>
              <a:buChar char="•"/>
            </a:pPr>
            <a:endParaRPr lang="lt-LT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lt-LT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Šis </a:t>
            </a:r>
            <a:r>
              <a:rPr lang="lt-LT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naujas verslo modelis kartu su apyvartinio kapitalo valdymu ir išteklių paskirstymu suteikė „Dell“ galimybę ženkliai augti </a:t>
            </a:r>
            <a:r>
              <a:rPr lang="lt-LT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 užimti vietą tarp 5 didžiausių rinkos dalį turinčių įmonių.</a:t>
            </a:r>
          </a:p>
          <a:p>
            <a:endParaRPr lang="lt-LT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lt-LT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lt-LT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lt-LT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aveikslėlis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3681" y="1830485"/>
            <a:ext cx="3525652" cy="4814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400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B00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vu.lt/site_images/infor/vaizdai_spaudai/VU_logotipas-bendrinis_baltas_L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2471" y="0"/>
            <a:ext cx="2653144" cy="1278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39031" y="2808139"/>
            <a:ext cx="577160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lt-LT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lt-LT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Build</a:t>
            </a:r>
            <a:r>
              <a:rPr lang="lt-LT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-To-</a:t>
            </a:r>
            <a:r>
              <a:rPr lang="lt-LT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Order</a:t>
            </a:r>
            <a:r>
              <a:rPr lang="lt-LT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modelis </a:t>
            </a:r>
            <a:r>
              <a:rPr lang="lt-LT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leid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lt-LT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„Dell“ daug mažiau investuoti į apyvartinį kapitalą nei konkurentams.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lt-LT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Tai taip pat „Dell“ suteikė galimybę visapusiškiau naudotis komponentų kainų mažinimo pranašumais ir greičiau pristatyti naujus produktus.</a:t>
            </a:r>
          </a:p>
          <a:p>
            <a:pPr marL="285750" indent="-285750" algn="just"/>
            <a:endParaRPr lang="lt-LT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13510" y="403690"/>
            <a:ext cx="794077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,,</a:t>
            </a:r>
            <a:r>
              <a:rPr lang="en-US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Dell</a:t>
            </a:r>
            <a:r>
              <a:rPr lang="lt-LT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metiniai pardavimai, lyginant su rinka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lt-LT" sz="4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lt-LT" dirty="0"/>
          </a:p>
        </p:txBody>
      </p:sp>
      <p:sp>
        <p:nvSpPr>
          <p:cNvPr id="12290" name="AutoShape 2" descr="data:image/jpeg;base64,/9j/4AAQSkZJRgABAQEAYABgAAD/2wBDAAgGBgcGBQgHBwcJCQgKDBQNDAsLDBkSEw8UHRofHh0aHBwgJC4nICIsIxwcKDcpLDAxNDQ0Hyc5PTgyPC4zNDL/2wBDAQkJCQwLDBgNDRgyIRwhMjIyMjIyMjIyMjIyMjIyMjIyMjIyMjIyMjIyMjIyMjIyMjIyMjIyMjIyMjIyMjIyMjL/wAARCAEhAeA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3aCCFreImKMkoCSVHPFSfZoP+eMf/AHwKLb/j1h/3B/KpaAIvs0H/ADxj/wC+BR9mg/54x/8AfAqWigCL7NB/zxj/AO+BR9mg/wCeMf8A3wKlooAi+zQf88Y/++BR9mg/54x/98CpaKAIvs0H/PGP/vgUfZoP+eMf/fAqWigCL7NB/wA8Y/8AvgUfZoP+eMf/AHwKlooAi+zQf88Y/wDvgUfZoP8AnjH/AN8CpaKAIvs0H/PGP/vgUfZoP+eMf/fAqWigCL7NB/zxj/74FH2aD/njH/3wKlooAi+zQf8APGP/AL4FH2aD/njH/wB8CpaKAIvs0H/PGP8A74FH2aD/AJ4x/wDfAqWigCL7NB/zxj/74FH2aD/njH/3wKlooAi+zQf88Y/++BR9mg/54x/98CpaKAIvs0H/ADxj/wC+BR9mg/54x/8AfAqWigCL7NB/zxj/AO+BR9mg/wCeMf8A3wKlooAi+zQf88Y/++BR9mg/54x/98CpaKAIvs0H/PGP/vgUfZoP+eMf/fAqWigCL7NB/wA8Y/8AvgUfZoP+eMf/AHwKlooAi+zQf88Y/wDvgUfZoP8AnjH/AN8CpaKAIvs0H/PGP/vgUfZoP+eMf/fAqWigCL7NB/zxj/74FH2aD/njH/3wKlooAi+zQf8APGP/AL4FH2aD/njH/wB8CpaKAIvs0H/PGP8A74FH2aD/AJ4x/wDfAqWigCL7NB/zxj/74FH2aD/njH/3wKlooAi+zQf88Y/++BR9mg/54x/98CpaKAIvs0H/ADxj/wC+BR9mg/54x/8AfAqWigCL7NB/zxj/AO+BR9mg/wCeMf8A3wKlooAi+zQf88Y/++BR9mg/54x/98CpaKAIvs0H/PGP/vgUfZoP+eMf/fAqWigCL7NB/wA8Y/8AvgVHPBCtvKRFGCEJBCjjirNRXP8Ax6zf7h/lQAW3/HrD/uD+VS1Fbf8AHrD/ALg/lUtABRRRQAUUUUAFFFFABRRRQBw/iZbq+8daPpaanf2dvPbyM/2OcxkkZI9u3pS6bqV34c8TXmjalqU17YJZm8inuOZEAPIJ79/yFXPEGh61c+JdP1nR5LAPawtHtvC+CWz2Ueh9aZZ+Eru6n1K/128jlvr22a1AtlIjhjP93PJ/Gkr208/1t+g3a+vl/wAEqWHxIgu9RtYpbBIbW7kEcUq3sckgJ4XfEvK/j0rHu/8AkH/EH/rslaukeDdUsZ7SGeDw6ba2dW+1JZZuZApyMkjAJ9eoq1P4Sv5bXxREs1tu1aRWgyzYUD+9xx+GaJLR27P9Ai9V6r9R1paNp72viaVlNpb6EsTRr98kYfjt096u+GvEt1r53y6S1rbvH5kU6XCzK3Thtv3W5HB56+laSWV1F4djsYZo47pLVYlkK71DBcZweozXP+GvC2o6br82qXn9m2waDyvs+mq6xuc53MG4B+n/AOu2/efb/hyEvdXf/hiTxH4zm8P3skX9lJLBGoYyyX0cTMMc7EPzNj270688Zul7YWunaRNfSX9oLmALKEPPZsjAGO+ay9d8D6nqGs6pdWz6XJDfxqN95GzSwELj5OCBnjn9OK1NO8MXtprWi3kktuY7HTRaShWbJfHUcdPripW2v9aP/gFPfT+tv+CQt49RPDq6o2mS+Yt79jnthICyN3wcfN9OKlt/GU5m1K2v9GksruztGvEiadW82MD1A+U/nWe/grUm0m5tBPaeZLrH29TvbHl+h+X736e9a154anvfFN5qEksQs7nTGsiATvBJ64xjGPelrb+u3+Y9L/13/wAgPi7Gn6BdfYf+QtKke3zf9Vu752/N+lUdX8fNo2pyQXOlKLWOXY0v22PzSM43CH7xHeqlt4Q8RbdFgu73TmtdKuVeNYlcM6A9SSPvAcADjnk1T1L4eatcvqccMmktHdXJuUuJo2+0DJB2bsHavXpnP41WnN5X/DT/AIIltr/W5t6eQfipqpHQ6fH/ADWn3t5c6d8R9PR7mX7Df2roImkOxZF5yB0Bxj86vWeh3Nv4yvNYd4TbzWiQKoJ3hhjORjGOPWofGfh281+xtf7OnigvbabekkhIGCCCMgH2/Kp2S+f5sFre/l+SOY8L+J77+3tWub+4meyubeW8tEkkJVUjdhhQenAPT0q1oPibULPSdOsUtLnWNYvY2vGR7gKEjLHGWbOOAMCpda8CXl1o+j2um3NvDNZwNbzPIWAdXADYwD3z19a0NQ8M6nbazaar4fuLNJobUWjw3Yby2QdDlec9Pyp7afL8/wDgA9dfn+X/AARknj2OPw/JqTabMJ4LsWlxaFxujbvg4+b9M+1Utcu7291HwpNfac1hKdSIELSiQ7cDByOn07U6XwPfv4cmtTd28mo3V+t7cSNuWPOeQvBP6Vu6/otzqup6LcwPEqWN150ockErx0wDz9cULdPzX6f8ET2fo/1/4BzXifxXNqOk69Z2ekTTWNsrW8t6sq4V+n3OpGe4PvWroviNLX+z9Jubfy0XSI7pLjfwwCjcMY4xg96oXXg7Xkj1nT9Pv7FNM1KRpj5ysZVY8lRjgA8DPJx2qbX/AAZqGpaVo0VldW8N5ZW5tpnZmCsjIFbBAye/XHWkr2+78n+pTtf7/wBP0H2vxAjvNBttQh0/dcXF6LNbbzuQx5zu2+nPSiDxJBpcvii8uDeSJZXCr5clxvUk5AEa4GwZ7ZNJB4Ilt/GMOoRywjSoSJVt8ncJQgQHGMY4B60XPgq5vYPEkM1xCg1OdJrdkJJQryNwx6+mab8v62/4Il5/1v8A8Az49UvdS+IHh+W/0qTTpBbzMqPIHDKVJBBGOfUEZFWJPifarcl1sUbTll8sz/bIxL1xuEP3iP6Vbs/DviGbxDpmqaxd6fILSJ4Wjtw44K4DZI5JJ56AY4rOtfAep2O6yhj8PzWZkJW7urPzLlVJz0I2kj3NNbpf1uLz9PyNvxzc6nB4dWXS2nCmVftD2wzIsPOSvp25qroGqWtvoV9e6Zqt7rkabWEF3KPNiPQgs2MDvnpwcZrf1eHWDbwnRZ7SKaNvmS5QmORcYxleR68Vyk3gTUb6w1qW7u7SPUdS8v5LZWWBdhBwc8nOOT/Op7j7XLNl4yGuw6rp01lHbXEdlJKPJu0uEZcYPzJwDyOKp6R4ng8OeAtDBiE9zcqywxNMsSnDHJZ24Uf41NpPg3VLTVLu9uBpMIn097URWKMiKxIwcY56cnr7Uk3ga9bQNEhWSwkv9M35juEMlvKGOSDxn07f40/+B+of8H9Czb/EK1k0TUr6ez2T2BUSQRXCSq244XbIvBGevp71teH9Zu9Yhke60w2RXaUZZ1mjkU55V14JGOR24rJtPDmrwaVfKI9Btru42BYbayAgKg8q+RuYNnHt2qbwj4bvNEudQubtrOI3ZUi1sQwhTA6jdzk/59mJ7FJPEf8AZh8VXvl3dx9gnQeVNdbkOTj5Bt+Qe3NXdN8YTXmtWlheaNPYpfRGW0lklVjIAM8qPu8e5qpdeENQntPFESzWwbVZUeDLNhQDn5vl4/DNX5vD13Jrvh6+EkHlabC8cwLHcxKbRt4559cUo9L+X5f5jezt5/mZniZbq+8daPpaanf2dvPbyM/2OcxkkZI9u3pSWGqXXhnxJe6RqepTXtglkbyKaf5pUAPIJ/i7/kKveIND1q58S6frOjyWAe1haPbeF8Etnso9D61HbeELu8k1K9129jlv762NqPsykRwIf7ueTz6/1pK9tPP9bfoN2v8Ad/wRlv46uGexnvNBntNMvpBHb3ZnViSfu7kAyoP1/OsC7/5B/wAQf+uyVrW/hLX7hNL0/Vb6wbS9NlWSPyFfzZdn3Q2eBx6frVmfwlfy2viiJZrbdq0itBlmwoH97jj8M0SWjt2f6Cjur91+oXXie40DRdKWLTY7hGso3Mk17Hbr90cDd948dB60+fx2g0nR7+00ya5OpO0SQhwGVxxjpg88Z4459qp6n4L1K5vrG5gbS5/LsEs5Y76NpFQj+NBjk9cZx+tPsvBuoW2neG7Z57Utpd080xDNhlLEjb8vX64qnq36/r/kJaJW7fp/mXmiu7fVG8V6jbi1SHS3jmtFkEjqwctwR8pGB61P4a8S3WvnfLpLWtu8fmRTpcLMrdOG2/dbkcHnr6Vt30U81hPFayrFO6ERyMm4KexI7iuW8NeFtR03X5tUvP7Ntg0HlfZ9NV1jc5zuYNwD9P8A9aW9un/Dje1/66HY0UUUAFFFFABRRRQAUUUUAFRXP/HrN/uH+VS1Fc/8es3+4f5UAFt/x6w/7g/lUtRW3/HrD/uD+VS0AFFFFABRRRQAUUUUAFFFFABRRRQAUUUUAFFFFABRRRQAUVyvjzULu00m0tbOdreS/u0tmnU4ManqQex4rDNh4a8P+JbG0XTNahvjOiR34Y+XOxwTli2CDnnA9aFqweiPRqK5Gx8Qa5qHiTUbOK3sF0/T7jbNK5cOUx0UDPzcE56VmHxp4gbSG8Rx6fYf2Isu3y2dvtDLu27s/d6+3+NCdwPQaK4y68Z3NlNr0c0MObO3S4svlI8xXAA3DPPzFRxiorPxlqOppoMFnDai9vhKblZVbbH5eQcDORyO+aAO2eRIo2kkdURAWZmOAAOpJpsE8N1Ak9vLHLE4yskbBlYexHWvOvD13r93o3iQ6hcW81rG1zGxLyNIsgXomeBH6DrSeG9f1nSdJ8OJcWdn/ZV462sZDsZsknDHtj2oWv4fiD0/H8D0qiuf1jXbrSfEWj2rxwnT75mheQg70k/h5zjByO3rWJdePLm10rUdRa3gMC332OyyGG7Gcu55yPoB6Ur6f1/XUdv6/r0O7orgvD/jy41Oe/tZzYzzQ2r3EU1okqxnb/CwkAbPTpT7XxX4hbwlceIbjT7FoPJBgihLly27aWbqAnU4znj8aYlrod1RXCDxjqi+EdS1YtpFzLbeWYntXdozuYAqyEhlI98da2J/EF3F4j0XTlihMN9bPLKdp3AhcgLz/MGj+vwuF9LnR0VxPhnxfqeuav5M6abHCWdWtlkdbmDGcFg3DdMfL69qm1P/AJKjon/XnN/WjsHfyOwpGZUUsxCqBkkngCvOV8c+Iho39tPp+nf2dDc+RNhnEj/NjKjJAxkDnPNaeqeIdZvNW1TTdHs7SS2sLcG5a4dlZyy5whHAOPUY4pN6XQ7a2f8AXQ6+3uYLuBZ7aeOeF/uyROGU/Qipa868La3c6do3hGwhSJor9p1lLglgFYkbeffvmtK68X39sPEzLZxTf2U8awqitkhupfk8DrxjpVPRsS1sdnRXn83iHXNS8F6rdQ3OlGSGMMLiylkGEIO4AH5lcYGM4HNPXxDr2jeArLUrpbO6nkaFYsM5Lxso++Sfvn16Uv8AgfiF/wCvQ72iuSfXdd0rUdHi1qHTkgvpWhke33ny2x8gyxxz0P0q/wCG9audcfUp2SJbKK5aC1ZAdzherE5wfwAoA3qKKKACiiigAooooAKKKKACiiigAooooAKKKKACiiigAqK5/wCPWb/cP8qlqK5/49Zv9w/yoALb/j1h/wBwfyqWorb/AI9Yf9wfyqWgAooooAKKKKACiiigAooooAKKKKACiiigAooooAKKKKAM3XNEtPEGmNY3gYISGV0OGRh0I96wY/Buoy32nzap4jlvobCUSwxm1VGyPV8knoOtdhRQtAepjaVoA03UdXumuPOGoyiQps27OCMZyc9fasEfD2QW50z+3bj+wzL5v2HyVz1zjzM5xn2rt6KAOY1rwZDrGuWGpC6MC2yqkkIjyJUVgwXOeOR6GnaR4Pi0nxLe6wt0ZRcb/LhMePJ3NubBzzk+wrpaKFp/XcHr/XY5e08JT2U+rpDqzCw1HzWNq0APlyOMbt2cnHpxQfB+dI0Kw+3/APIKuEn3+T/rdpPGN3y9feuoooWn4fhsD1/ruY3iXQF8RaWtoLg200cqyxThNxRh3xkds96ov4Ltn8KWmii6kjktHEsV0i4YSgk7sZ9SeM/jXT0UAc/Z6Fqipdf2n4gmv2mgaBB9nWJEB/iKr94++fWnWvh2ey8KQaNbapLBPAPku448HO7dypJyOxGea3qKAOQt/AqGy1ePUNRa6udTVVlmSBYQu3lSEXjOeSe9OsfBt3Bq1hqN7r015LaRPCoMAQbCuBjB4IzyTnPHpXW0UAcpZeD7pNctNS1LW5b/AOxBhbq1uqOMjHzuOX49a07rQvtPiiy1r7Tt+ywvF5OzO7dnndnjr6VsUUAcgfA+fCE+gf2j/rbjzvP8jp8wbG3d7etS33g6WbWLm+sdZnsFvYhFeRxxKxkAGMqx+6cd8Guqoo/r9AOQPgdk0TSbS21V4L3TJGeG7EAP3iSQUJ+nftUln4OurJNUeLXrn7XfPHL9p8sbkdeuRnBUk/d444rq6KAOV0/wWIINXF/qDXdxqkflzSpCsIAwQCFXjPPX/wCvUbeDbufwxFot1rRmWGaN4ZTahdiIOEwG5+pNddRR/X3Acz4+s2vfCVwkNvPPcq6PAsEZdw4bqMcjjPNaPhrS/wCxvDtlYkYkjjBk/wB88t+pNatFC0uD1sFFFFABRRRQAUUUUAFFFFABRRRQAUUUUAFFFFABRRRQAVFc/wDHrN/uH+VS1Fc/8es3+4f5UAFt/wAesP8AuD+VS1Fbf8esP+4P5VLQAUUUUAFFFFABRRRQAUUUUAFFFFABRRRQAUUUUAFFFFABRRRQAUUUUAFFFFABRRRQAUUUUAFFFFABRRRQAUUUUAFFFFABRRRQAUUUUAFFFFABRRRQAUUUUAFFFFABRRRQAUUUUAFFFFABRRRQAUUUUAFRXP8Ax6zf7h/lUtRXP/HrN/uH+VABbf8AHrD/ALg/lUtRW3/HrD/uD+VS0AFFFFABRRRQAUUUUAFFFFAEc9xDawPPcTRwwxjLySMFVR6kngVANU0820FyL+1MFw4jhlEy7ZGPRVOcE8HgVHrBUacxb7SAGUiS1gE0kZzwwUq2ceyk+1cH9lkt/C+lLNpN39oj1QSxuljK8pgE4dnfAJQtgMV4zjgcYAt7A9j0JdRsmuZrZby3M8C7pohKu6MerDOQPrU8ciSxrJG6vG4DKynIYHoQfSuC1/SZ5L+6vLGK8lgCq80csBZG8xk3IqBQ7jCBnGT93aMZbHY6PcXV1pFrPewiG5eMF4whTB/3Tyv0PI6ULYHuXqKKKACiiigAooooAKKKKACis+51zTbTIku4yw42p8x/Ssm48Z2yZFvbSye7kKP61apzeyJcoo6aiuHm8Y37k+VFBGPoSf5/0qjJ4j1aTreMP91VH8hWiw8yXViejUV5g+p37/evbg57ea3+NQG4mb700h+rGq+rPuT7Zdj1aivOfD5ZtetAWP3j1Psa9GrKpT5HY0hLmVworwybxr4jjuJVXVJcByANqnv9Kcnj/wATIMf2luH+1DGf/Za3+pT7ow+tQ7HuNFeNRfEzxDHje1rL/vw/4EVpW/xXvVI+06ZbyDv5UhT+eal4SqiliIM9Torg7X4qaXJgXNldQnHJXDgH9P5V0Fj4x0DUNoh1OFWP8MpMZ/8AHsVlKjUjujRVYPZm5RSK6uoZGDKehByDS1mWFFFFABRRRQAUUUUAFFFFABQSAMk4AopkuPKfdnbtOdoyfwFJ7AilDr2j3ME88GrWMsVuMzSR3CMsY9WIPHQ9aeusaY/2bZqNo32rP2fE6nzsddnPzfhXHWN3eaLaXkdtZ6pqmlWdvCLGO6sCkomyRgDy1YqBtJbacY4JPFRweHg+kabFYyX/ANtaZjJI1q0MSt5glZ2WRMhVbG0DG44ByM4fUDv45opi4ikRzG2x9rA7W9D6HkcU+ua8FS3x0uSC7sjapCwCboXjZiRl9285c7icuOGJJFdLQwCiiigAooooAKKKKACorn/j1m/3D/Kpaiuf+PWb/cP8qAC2/wCPWH/cH8qlqK2/49Yf9wfyqWgAooooAKKKKACiiigAooooAKKKKACiiigAooooAKKKQkAEk4A6k0ALUF3e21jF5lzMsa9snk/Qd657V/FixFoNP2uw4Mx5APsO/wBf51yM08tzKZZ5Gkc9WY5NdEKDlrLQylUS2OpvvGX3ksYPpJL/AIf/AF65271S+vs/aLmR1P8ADnC/kOKqUV0xpxjsjJyb3CiiirJCiiigAooooA0tAJXXLRh2fB/Hj+tekV5voYP9rQEdnT/0Na9IrjxHxG9LY+brn/j6m/3z/Ooqluf+Pqb/AHz/ADqKvWR5oUUUUAFFFFAFyx1XUNNbdZXk9uT18tyAfqK67SfifqdrtTUYY7yMfxD5H/McH8q4WionShP4kXGpKOzPddG8aaLrQCxXPkTn/ljPhW/DsfwNdDXzTXVaB481XRQsMjfbLUf8s5WO5R/st2/UVx1MH1gdMMT0ke2UVlaJ4h07xBbebYzZZfvxNw6fUf1HFatcLTTszqTTV0FFFFIYUUUUAFFFFABRRRQAUUUUAFFFFABRRRQAUUUUAFRXP/HrN/uH+VS1Fc/8es3+4f5UAFt/x6w/7g/lUtRW3/HrD/uD+VS0AFFFFABRRRQAUUUUAFFFFABRRRQAUUUUAFFFFACEgAknAHUmuG8QeIGvna1tWK2qnDMOsn/1q1vFupm3tVsomxJMMvjsn/1/6GuJrqoU/tMxqT6IKKKK6jEKKKKACiiigAooooAKKKKANXw8C2qxj3U/k6mvRa4Dw1C/9rQuyEK33SeM4549f/riu/rixHxHRS+E+brn/j6m/wB8/wA6iqW5/wCPqb/fP86ir10eYFFFFABRRRQAUUUUAFFFFAFmxv7rTbtLqzneGZDwyn9D6j2r2jwl4tg8SWpRwsV9EuZIh0I/vL7fyrw6rWm6hcaVqMF9avtmhbcPQ+oPsRxWNaiqi8zWlVcH5H0ZRVPStRh1bS7e/gz5cybgD2PQj8DkVcryGmnZnpJ31CiiikAUUUUAFFFFABRRRQAUUUUAFFFFABRRRQAVFc/8es3+4f5VLUVz/wAes3+4f5UAFt/x6w/7g/lUtRW3/HrD/uD+VS0AFFFFABRRRQAUUUUAFFFFABRRRQAUUUUAFFFFAHnvieZpdenBJIjCouewxn+ZNY9bXiqHy9dlYHPmKrfTjH9Kxa9Kn8COSXxMKKKKoQUUUUAFFFOjjeVwkaM7HoFGSaAG0VUvdVsdPJWSYTSj/llAwbH1boP1PtWJdeIL6/kEFhEbdXOFSHLSN9W65+mB7VDmlsNRZ0V7cQacubyURMRkR9ZD/wAB6j6nA96wrvxQ7r5dhbCI/wDPWQ73P0HQfkT71lCzSJs3kpVu8UeGf8T0X8ckelP+1CLi0iEA/vg7pDz/AHux/wB3FNQnMTnGJveFNS/sLXX1XWZJSfJZQjHdK7EjHB5H1bHtV3W/iRquoborACxgPGUOZCP97t+H51xdFaxw8E7vVmMq0mrLQUkkkkkk8kmkoorcyCiiigAooooAKKKKACiiigAooooA9Z+Fd40ui3lo3IgmDLz2YdPzU/nXe1558KLcrp2o3BHEkqIOf7oJ/wDZq9Drx8Rb2rselR/hoKKKKxNQooooAKKKKACiiigAooooAKKKKACiiigAqK5/49Zv9w/yqWorn/j1m/3D/KgAtv8Aj1h/3B/Kpaitv+PWH/cH8qloAKKKKACiiigAooooAKKKKACiiigAooooAKKKKAOH8Vf8hz7MRzNEskRPTdyCPxAH4gVztb3xCi23FhOAcsrrn6EH+tYFtdLfAJKwW77MTxL/AIN/P69e6lL3Uc017wtFKQVJBBBBwQe1EgWCDz7iWOCHnEkpwDj0HVj7AGtm0tyBKesbMjOAAiDLuxCqo9yeBWHc+KLeEMtnbGZ+0sxwv4KOT9SfqKxpG1PWCZpXeSNTje5CRIfQdFX6Cs3U7Fcvc6C68Q6fZuUjDXjj+4diA/UjJ/AfQ1h3Op6lrDGIfLFjJiiG1APVj3+rE4qFUs7fBYG7kHblY/6Mf/HfxpJrqWdQhKpGOkcahVHvgdT7nmqjSnL4iJVYx2FFrawKDPP50n/PKDoPUFzx+QYH1oN5KImiixDEwwyRDAYf7R6t+JNV6K6I0oxMJVJSCiiitCAooooAKKKKACiiigAooooAKKKKACiiigAp8UTzyrFGu53OFFJHG8sixxozuxwqqMkn0ArN17WI9Pt5NOs3SS6lUpczKQRGp6xqfUj7xHY7fWoqTUEVCDkz2z4WzR3WhX00GDbx3Zt4XA/1ioqkv68uzkZ5AwO1d1XCfB+28j4bae+MGZ5ZDxj/AJaMB+iiu7rxpu8mz04K0UFFFFSUFFFFABRRRQAUUUUAFFFFABRRRQAUUUUAFRXP/HrN/uH+VS1Fc/8AHrN/uH+VABbf8esP+4P5VLUVt/x6w/7g/lUtABRRRQAUUUUAFFFFABRRRQAUUUUAFFFFABRRRQBzfjaya70EyoMtbuJDx/D0P88/hXmDV7k6LIjI6hlYYII4IryXxJocmi6gUAJtpPmhb29D7iumhPTlMakepnXOrXcGhSvGUaaOWNFldQzKhDZAzx/CvuO1cm0kt3chppmeR2AMkjEn8TXQ3A3aRqAxnbErD2/eKP6muZzg5FaPclbG1dWEOmZaEC9UHaLk48sH02joQR/F1/u1RnuJrlg00jPtGFB6KPQDoB7Cob27uLHXr6S2kaMmeQEY4YbjwQeCPY1LFqVhdDbeQtbSn/ltbjKH6oen/ASB7V1U7RWxyzvJkdFW/sDTHNlNFerjP7gksPqhw36Y96qspVirAhgcEEdK2TT2M2mhKKKKYgooooAKKKKACiiigAooooAKKKKACilVWdgqqWY9ABkmppbdLNd2o3UFgvHFwx3kHoRGoLke+MUnJR3Gk3sQVKISLZrqZ0gtVOGnlOFB9B3Y+wBPtWTd+KbG0fbp1p9qYZHn3Ywh91jB/Vic91rm9Q1S91WcTX1w8zgYUHhUHoqjhR7AAVhKv/KaxpfzG3qnidfKktNJVo43G2S6kGJXHcKP4FPtkn1wStcyAScAZJor0X4ReDn8QeIk1W5Qf2dpzh2z/wAtJeqr+HBP4DvXLKXVm8Y9Ee8eEtLfRfCOk6dIu2WC2QSDOcORlv1JrZoorjZ1BRRRQAUUUUAFFFFABRRRQAUUUUAFFFFABRRRQAVFc/8AHrN/uH+VS1Fc/wDHrN/uH+VABbf8esP+4P5VLUVt/wAesP8AuD+VS0AFFFFABRRRQAUUUUAFFFFABRRRQAUUUUAFFFFABVTUdOttVs2trpNyNyD3U+o96t0UJ2A8m1vw1d6P9sV1Mlo9vKUmHThSwB9DkD61gaH4F1rXNsiwfZrY8+dcAqCPYdT/AC96946jBorV1WyORHzd4ssP7L8TXtlvL+UVG8jG75Qc4/GsSvWfiB4B1HUdUn1rSwLgyhfNtxwwKqFyvrwOnX615TNDLBM8U0bxyIcMjqQVPoQa76U1KKscc4uMnciJIORwa0YvEOpRpslmW6jAwEukEuPoW5H4EVnGmGqZKNpdasJOJ9L8rgYa1nYAe5D7s/mKlFzo8n3L+eJv+m9tgfmrMf0rnTTTRzSXULJnUi2gkP7jUrCXnHM4j/8ARm2pF0m9f/VRLN/1xkWT/wBBJrjjTDT9pIXIjtDo+qKATpt4AehMDf4VG2n3q/es7gfWJv8ACuOV3Q5RmU+xxTxf3ijC3c4HtIaPasPZo64afekZFncEe0Tf4VIukamwyunXZHqIG/wrinvrxvvXU5x6yGqssjyNud2ZvVjk0vbPsP2SO9fTrqIEzIkABwTPKsYH4sRULraQgmfVdOjAGeLgS/8AovdXBmmGpdaRSpROzm1fQrfKm/uLhsHBtrbKn8XZT+lU5fF1lEf9D0fzCG4a8uCwI/3UC4/M1yrU2s3Um+pShFdDan8W61MrJFdm0jPBS0UQ5HoSuCw57k1ilizFmJLE5JPekoqCwop8UUk8yQwxvJK5CoiKSWJ7ADqa9Z8GfBa8vWivvEpNra/eFmp/ev6bj/APbr9KlyS3Gk3scb4J8Cal40vysA8ixiYC4u2HC+wH8Te354r6e0jSLLQtKg03T4RFbQLtVR1PqSe5J5JqWw0+z0uzjs7G2itreMYWOJQoH/1/erNc85uRvGPKFFFFQUFFFFABRRRQAUUUUAFFFFABRRRQAUUUUAFFFFABUVz/AMes3+4f5VLUVz/x6zf7h/lQAW3/AB6w/wC4P5VLUVt/x6w/7g/lUtABRRRQAUUUUAFFFFABRRRQAUUUUAFFFFABRRRQAUUUUAFFFFABWRrfhnSPEMW3UbNJHAwsq/LIv0Yc/h0rXopptO6E0nueOa18IL6EtJo12lzGOkU52P8An0P6VwWqaDq2jPt1HT57fnAZ0+U/Rhwfzr6gpGVXUq6hlIwQRkGt44mS31MpUIvY+TTTDX0jqPgDwxqeTLpUMTk532+Yj/47wfxFcrffBbTpcmw1W5g9pkWQfptrZYiD3MnRkjxU1Ga9Mu/gxrkfNtf2Mw9GLIf5EfrWLc/C3xdAxC6asyj+KKdP5Eg/pV+0g+pPJJdDijTDXTTeAvFUJIbQrw/7ibv5Zqq/g3xMmc+H9TOPS1c/yFHMu4cr7GA1RtXQf8IZ4nbGPD+p8+tq4/pUsfw+8WznCaDeDP8AfTb/ADxUuS7lJM5c0w13Nv8ACXxncEbtLSFSM7pbiP8AkGJ/Stm0+BevylTd6jp9up6hC8jD8MAfrUOce5SjLseUtSV7zZ/AXSkIN9rV5OB1EMaxZ/PdXYaZ8NPCGlYMWiQTPjl7rM2ffDZA/ACs3ViUqbPmnSPDms68+3S9MubrBwWjjO1T7t0H4mvSfD/wK1G4Ky6/fR2kRGTBbHfJ9C33R+G6vd440ijWONFRFGFVRgAewp1Q6rexaprqYHh3wXoHhaMDS9PjSbGGuH+eVvX5jyM+gwPat+iism7mgUUUUAFFFFABRRRQAUUUUAFFFFABRRRQAUUUUAFFFFABRRRQAVFc/wDHrN/uH+VS1Fc/8es3+4f5UAFt/wAesP8AuD+VS1Fbf8esP+4P5VLQAUUUUAFFFFABRRRQAUUUUAFFFFABRRRQAUUUUAFFFFABRRRQAUUUUAFFFFABRRRQAUUUUAFFFFABRRRQAUUUUAFFFFABRRRQAUUUUAFFFFABRRRQAUUUUAFFFFABRRRQAUUUUAFFFFABRRRQAUUUUAFRXP8Ax6zf7h/lUtRXP/HrN/uH+VABbf8AHrD/ALg/lUtRW3/HrD/uD+VS0AFFFFABRRRQAUUUUAFFFFABRRRQAUUUUAFFFFABRRRQAUUUUAFFFFABRRRQAUUUUAFFFFABRRRQAUUUUAFFFFABRRRQAUUUUAFFFFABRRRQAUUUUAFFFFABRRRQAUUUUAFFFFABRRRQAUUUUAFFFFABUVz/AMes3+4f5VLUVz/x6zf7h/lQAW3/AB6w/wC4P5VLUVt/x6w/7g/lUtABRRRQAUUUUAFFFFABRRRQAUUUUAFFFFABRRRQAUUUUAFFFUdauJbTQtQuYG2TQ20kiNgHDBSQcH3ppXdhN2Vy9RXiH/Cf+J/+gn/5Ai/+Jr2HRbiW70LT7mdt801tHI7YAyxUEnA961q0JUldmdOtGo7IW71nS7CbybzUrO2lI3BJp1Q49cE1Na3tpfRebZ3UNxGDjfDIHH5iuD1O0tr34w2cF3bxXEJscmOVA6nAfsaj8Q2EHhXxloWoaQgtVvZvs9xBENqOuV/h6d/0FYrW3mavrboej1T1TVbLRrFr3UJ/Jt1IBfaW5PTgAmuQ1HxveSa3e6fpcuj2y2R2yS6pOU81u4QAjpg//WrK8R+Ih4m+F814YRDNHdJFKinK7gQcg+hBFK+l0O2tmd9Nr2mQXdjay3O2a+GbZdjHePy4698VpV5vq/8AyN3gn/riv8hXpFU1p82Sn+SCiiikMKKKKACiuO1zXNRs9YngguNkSbdq7FOMqD3FaHhfU7zUftX2ubzPL2bflAxndnoPYVq6UlHmIU03Y2bq+tLIRm7uoLfzG2p5sgTcfQZ6mrFcF8Tv9Vof/X+tXNT8TazF4ybQNNs7SYvbCSN5mZdjd2Yg8qB2Az71kv6+65f9fidjUF5eW+n2c13dSeXBCpd3wTgD2HNcvoXi27lu9YsNct7eG60xDLI9sTsZAMnAPPp379qwNS8Q+I9d8GajqQ06xXSJkeNVEjeeq5xv/ukA9uDSb0uhpa2Z6NY31vqVlFeWknmW8y7kfaRkfQ81Yrzu08QXeg+C/C32WOF/tciwyeapOFJPTBHNdBrniC70zxPoemQxwtDfswlZ1JYYx93Bx37g1TXvWXexKfu3fa50lFcLJ4u1q+8Q3+m6THpMRs5PLEV9Kyy3BGc7Mcdv1FZXjd9ZfxV4adY7OKRnBtkdmO2QlNwkI6rnH3e2aS1t5jel/I9PoriPEPirXdAn0e0NlZ3d5eI4ljhD4MgwFCEnOMkZyKZYeKvEVr4k07TPEdhZWiXytsMWchhnAzvYc8f99Chag9DuqK5vQvEF3rPiPWLVY4P7OsXESSKp3s/fJzjHB7eldJR0uHWwUUUUAFFFFABRRRQAUUUUAFFFFABRRRQAVFc/8es3+4f5VLUVz/x6zf7h/lQAW3/HrD/uD+VS1Fbf8esP+4P5VLQAUUUUAFFFFABRRRQAUUUUAFFFFABRRRQAUUUUAFFFFABVbUbT7fpl3Zb/AC/tELxb8Z27lIzjv1qzRQnZ3B6nmv8Awqb/AKjf/kp/9nXoOnWn2DTLSy3+Z9nhSLfjG7aoGcdulWaK0nVnNWkyIU4w+FHC63puuwfECDXdO0n7fBHa+UV+0pFkncP4jnv6VJHoet+IvEllq2uwQ2NrYHdBZpKJGL9clhx1A/Lp3rtqKzWnyLep5zL4W1DSfEeo3kPh+x16zvXMqpO8avCxJJGXB9T068Vb1vw/qd/4EmsrbR7G0vJbhZRaWZVFCgjqeAWx1Nd3RStpYd9bnE6joGpz+IvC13FbbobGMLct5ijYcDtnn8M121FFVcmwUUUUhhRRRQBz2p+F/wC0dQlu/tnl+Zj5fKzjAA659qt6Lov9j+f/AKR53m7f4NuMZ9z61rUVbqSceW+hPKr3OR8daLqGsx6ULC384wXYkk+dV2r68kZ/ChtF1A/E5NYFv/oAtPLMu9fvYPGM5/SuuoqFp/XlYp6/153OIg8MX03i7xLcXMXlWOoWpgim3K2SQoztznjB64rLg0bxfD4SuPDA0228oK4S8NyuHQndtC9ck5AJwP516XRStpYd9b/M891DwrrE/gbRLe3iQalprrKYHcYYjPGc4z070+403xPrHivQ9VvdMhtbe1kO6JLhXaMd2Y8Zz2AzjFd/RVX1v53Jtpb5HnfifRNZ1yW4gbwxZPOZMQ6pHdBCqZ+Usv3iQPw9BVrxB4b1loPDd1ZhdQvNKK+ajSBDLjbyGb/d7+td1RSWmw3qcVrGk6xq/iDwxqR08Qi2cvdJ56t5PIOM8bunYUvxMsfN8NrqUbiO50+ZZYn78kAgfjg/hXaVR1bR7DXLQWuowGaAMH2eYy8jp90ik9rLvca3uzC+HumSWHhaKecH7TfObmQnqd3T9MH8a6umxosUaxooVEAVQOwFOqm7vQlbahRRRSGFFFFABRRRQAUUUUAFFFFABRRRQAVFc/8AHrN/uH+VS1Fc/wDHrN/uH+VABbf8esP+4P5VLUVt/wAesP8AuD+VS0AFFFFABRRRQAUUUUAFFFFABRRRQAUUUUAFFFFABRRRQAUUUUAFFFFABRRRQAUUUUAFFFFABRRRQAUUUUAFFFFABRRRQAUUUUAFFFFABRRRQAUUUUAFFFFABRRRQAUUUUAFFFFABRRRQAUUUUAFFFFABUVz/wAes3+4f5VLUVz/AMes3+4f5UAc93ooooAKKKKACiiigAooooAKKKKACiiigAooooAKKKKACiiigAooooAKKKKACiiigAooooAKKKKACiiigAooooAKKKKACiiigAooooAKKKKACiiigAooooAKKKKACiiigAooooAKKKKACiiigAooooAKKKKACjvRRQ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t-LT"/>
          </a:p>
        </p:txBody>
      </p:sp>
      <p:sp>
        <p:nvSpPr>
          <p:cNvPr id="12292" name="AutoShape 4" descr="data:image/jpeg;base64,/9j/4AAQSkZJRgABAQEAYABgAAD/2wBDAAgGBgcGBQgHBwcJCQgKDBQNDAsLDBkSEw8UHRofHh0aHBwgJC4nICIsIxwcKDcpLDAxNDQ0Hyc5PTgyPC4zNDL/2wBDAQkJCQwLDBgNDRgyIRwhMjIyMjIyMjIyMjIyMjIyMjIyMjIyMjIyMjIyMjIyMjIyMjIyMjIyMjIyMjIyMjIyMjL/wAARCAEhAeA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3aCCFreImKMkoCSVHPFSfZoP+eMf/AHwKLb/j1h/3B/KpaAIvs0H/ADxj/wC+BR9mg/54x/8AfAqWigCL7NB/zxj/AO+BR9mg/wCeMf8A3wKlooAi+zQf88Y/++BR9mg/54x/98CpaKAIvs0H/PGP/vgUfZoP+eMf/fAqWigCL7NB/wA8Y/8AvgUfZoP+eMf/AHwKlooAi+zQf88Y/wDvgUfZoP8AnjH/AN8CpaKAIvs0H/PGP/vgUfZoP+eMf/fAqWigCL7NB/zxj/74FH2aD/njH/3wKlooAi+zQf8APGP/AL4FH2aD/njH/wB8CpaKAIvs0H/PGP8A74FH2aD/AJ4x/wDfAqWigCL7NB/zxj/74FH2aD/njH/3wKlooAi+zQf88Y/++BR9mg/54x/98CpaKAIvs0H/ADxj/wC+BR9mg/54x/8AfAqWigCL7NB/zxj/AO+BR9mg/wCeMf8A3wKlooAi+zQf88Y/++BR9mg/54x/98CpaKAIvs0H/PGP/vgUfZoP+eMf/fAqWigCL7NB/wA8Y/8AvgUfZoP+eMf/AHwKlooAi+zQf88Y/wDvgUfZoP8AnjH/AN8CpaKAIvs0H/PGP/vgUfZoP+eMf/fAqWigCL7NB/zxj/74FH2aD/njH/3wKlooAi+zQf8APGP/AL4FH2aD/njH/wB8CpaKAIvs0H/PGP8A74FH2aD/AJ4x/wDfAqWigCL7NB/zxj/74FH2aD/njH/3wKlooAi+zQf88Y/++BR9mg/54x/98CpaKAIvs0H/ADxj/wC+BR9mg/54x/8AfAqWigCL7NB/zxj/AO+BR9mg/wCeMf8A3wKlooAi+zQf88Y/++BR9mg/54x/98CpaKAIvs0H/PGP/vgUfZoP+eMf/fAqWigCL7NB/wA8Y/8AvgVHPBCtvKRFGCEJBCjjirNRXP8Ax6zf7h/lQAW3/HrD/uD+VS1Fbf8AHrD/ALg/lUtABRRRQAUUUUAFFFFABRRRQBw/iZbq+8daPpaanf2dvPbyM/2OcxkkZI9u3pS6bqV34c8TXmjalqU17YJZm8inuOZEAPIJ79/yFXPEGh61c+JdP1nR5LAPawtHtvC+CWz2Ueh9aZZ+Eru6n1K/128jlvr22a1AtlIjhjP93PJ/Gkr208/1t+g3a+vl/wAEqWHxIgu9RtYpbBIbW7kEcUq3sckgJ4XfEvK/j0rHu/8AkH/EH/rslaukeDdUsZ7SGeDw6ba2dW+1JZZuZApyMkjAJ9eoq1P4Sv5bXxREs1tu1aRWgyzYUD+9xx+GaJLR27P9Ai9V6r9R1paNp72viaVlNpb6EsTRr98kYfjt096u+GvEt1r53y6S1rbvH5kU6XCzK3Thtv3W5HB56+laSWV1F4djsYZo47pLVYlkK71DBcZweozXP+GvC2o6br82qXn9m2waDyvs+mq6xuc53MG4B+n/AOu2/efb/hyEvdXf/hiTxH4zm8P3skX9lJLBGoYyyX0cTMMc7EPzNj270688Zul7YWunaRNfSX9oLmALKEPPZsjAGO+ay9d8D6nqGs6pdWz6XJDfxqN95GzSwELj5OCBnjn9OK1NO8MXtprWi3kktuY7HTRaShWbJfHUcdPripW2v9aP/gFPfT+tv+CQt49RPDq6o2mS+Yt79jnthICyN3wcfN9OKlt/GU5m1K2v9GksruztGvEiadW82MD1A+U/nWe/grUm0m5tBPaeZLrH29TvbHl+h+X736e9a154anvfFN5qEksQs7nTGsiATvBJ64xjGPelrb+u3+Y9L/13/wAgPi7Gn6BdfYf+QtKke3zf9Vu752/N+lUdX8fNo2pyQXOlKLWOXY0v22PzSM43CH7xHeqlt4Q8RbdFgu73TmtdKuVeNYlcM6A9SSPvAcADjnk1T1L4eatcvqccMmktHdXJuUuJo2+0DJB2bsHavXpnP41WnN5X/DT/AIIltr/W5t6eQfipqpHQ6fH/ADWn3t5c6d8R9PR7mX7Df2roImkOxZF5yB0Bxj86vWeh3Nv4yvNYd4TbzWiQKoJ3hhjORjGOPWofGfh281+xtf7OnigvbabekkhIGCCCMgH2/Kp2S+f5sFre/l+SOY8L+J77+3tWub+4meyubeW8tEkkJVUjdhhQenAPT0q1oPibULPSdOsUtLnWNYvY2vGR7gKEjLHGWbOOAMCpda8CXl1o+j2um3NvDNZwNbzPIWAdXADYwD3z19a0NQ8M6nbazaar4fuLNJobUWjw3Yby2QdDlec9Pyp7afL8/wDgA9dfn+X/AARknj2OPw/JqTabMJ4LsWlxaFxujbvg4+b9M+1Utcu7291HwpNfac1hKdSIELSiQ7cDByOn07U6XwPfv4cmtTd28mo3V+t7cSNuWPOeQvBP6Vu6/otzqup6LcwPEqWN150ockErx0wDz9cULdPzX6f8ET2fo/1/4BzXifxXNqOk69Z2ekTTWNsrW8t6sq4V+n3OpGe4PvWroviNLX+z9Jubfy0XSI7pLjfwwCjcMY4xg96oXXg7Xkj1nT9Pv7FNM1KRpj5ysZVY8lRjgA8DPJx2qbX/AAZqGpaVo0VldW8N5ZW5tpnZmCsjIFbBAye/XHWkr2+78n+pTtf7/wBP0H2vxAjvNBttQh0/dcXF6LNbbzuQx5zu2+nPSiDxJBpcvii8uDeSJZXCr5clxvUk5AEa4GwZ7ZNJB4Ilt/GMOoRywjSoSJVt8ncJQgQHGMY4B60XPgq5vYPEkM1xCg1OdJrdkJJQryNwx6+mab8v62/4Il5/1v8A8Az49UvdS+IHh+W/0qTTpBbzMqPIHDKVJBBGOfUEZFWJPifarcl1sUbTll8sz/bIxL1xuEP3iP6Vbs/DviGbxDpmqaxd6fILSJ4Wjtw44K4DZI5JJ56AY4rOtfAep2O6yhj8PzWZkJW7urPzLlVJz0I2kj3NNbpf1uLz9PyNvxzc6nB4dWXS2nCmVftD2wzIsPOSvp25qroGqWtvoV9e6Zqt7rkabWEF3KPNiPQgs2MDvnpwcZrf1eHWDbwnRZ7SKaNvmS5QmORcYxleR68Vyk3gTUb6w1qW7u7SPUdS8v5LZWWBdhBwc8nOOT/Op7j7XLNl4yGuw6rp01lHbXEdlJKPJu0uEZcYPzJwDyOKp6R4ng8OeAtDBiE9zcqywxNMsSnDHJZ24Uf41NpPg3VLTVLu9uBpMIn097URWKMiKxIwcY56cnr7Uk3ga9bQNEhWSwkv9M35juEMlvKGOSDxn07f40/+B+of8H9Czb/EK1k0TUr6ez2T2BUSQRXCSq244XbIvBGevp71teH9Zu9Yhke60w2RXaUZZ1mjkU55V14JGOR24rJtPDmrwaVfKI9Btru42BYbayAgKg8q+RuYNnHt2qbwj4bvNEudQubtrOI3ZUi1sQwhTA6jdzk/59mJ7FJPEf8AZh8VXvl3dx9gnQeVNdbkOTj5Bt+Qe3NXdN8YTXmtWlheaNPYpfRGW0lklVjIAM8qPu8e5qpdeENQntPFESzWwbVZUeDLNhQDn5vl4/DNX5vD13Jrvh6+EkHlabC8cwLHcxKbRt4559cUo9L+X5f5jezt5/mZniZbq+8daPpaanf2dvPbyM/2OcxkkZI9u3pSWGqXXhnxJe6RqepTXtglkbyKaf5pUAPIJ/i7/kKveIND1q58S6frOjyWAe1haPbeF8Etnso9D61HbeELu8k1K9129jlv762NqPsykRwIf7ueTz6/1pK9tPP9bfoN2v8Ad/wRlv46uGexnvNBntNMvpBHb3ZnViSfu7kAyoP1/OsC7/5B/wAQf+uyVrW/hLX7hNL0/Vb6wbS9NlWSPyFfzZdn3Q2eBx6frVmfwlfy2viiJZrbdq0itBlmwoH97jj8M0SWjt2f6Cjur91+oXXie40DRdKWLTY7hGso3Mk17Hbr90cDd948dB60+fx2g0nR7+00ya5OpO0SQhwGVxxjpg88Z4459qp6n4L1K5vrG5gbS5/LsEs5Y76NpFQj+NBjk9cZx+tPsvBuoW2neG7Z57Utpd080xDNhlLEjb8vX64qnq36/r/kJaJW7fp/mXmiu7fVG8V6jbi1SHS3jmtFkEjqwctwR8pGB61P4a8S3WvnfLpLWtu8fmRTpcLMrdOG2/dbkcHnr6Vt30U81hPFayrFO6ERyMm4KexI7iuW8NeFtR03X5tUvP7Ntg0HlfZ9NV1jc5zuYNwD9P8A9aW9un/Dje1/66HY0UUUAFFFFABRRRQAUUUUAFRXP/HrN/uH+VS1Fc/8es3+4f5UAFt/x6w/7g/lUtRW3/HrD/uD+VS0AFFFFABRRRQAUUUUAFFFFABRRRQAUUUUAFFFFABRRRQAUVyvjzULu00m0tbOdreS/u0tmnU4ManqQex4rDNh4a8P+JbG0XTNahvjOiR34Y+XOxwTli2CDnnA9aFqweiPRqK5Gx8Qa5qHiTUbOK3sF0/T7jbNK5cOUx0UDPzcE56VmHxp4gbSG8Rx6fYf2Isu3y2dvtDLu27s/d6+3+NCdwPQaK4y68Z3NlNr0c0MObO3S4svlI8xXAA3DPPzFRxiorPxlqOppoMFnDai9vhKblZVbbH5eQcDORyO+aAO2eRIo2kkdURAWZmOAAOpJpsE8N1Ak9vLHLE4yskbBlYexHWvOvD13r93o3iQ6hcW81rG1zGxLyNIsgXomeBH6DrSeG9f1nSdJ8OJcWdn/ZV462sZDsZsknDHtj2oWv4fiD0/H8D0qiuf1jXbrSfEWj2rxwnT75mheQg70k/h5zjByO3rWJdePLm10rUdRa3gMC332OyyGG7Gcu55yPoB6Ur6f1/XUdv6/r0O7orgvD/jy41Oe/tZzYzzQ2r3EU1okqxnb/CwkAbPTpT7XxX4hbwlceIbjT7FoPJBgihLly27aWbqAnU4znj8aYlrod1RXCDxjqi+EdS1YtpFzLbeWYntXdozuYAqyEhlI98da2J/EF3F4j0XTlihMN9bPLKdp3AhcgLz/MGj+vwuF9LnR0VxPhnxfqeuav5M6abHCWdWtlkdbmDGcFg3DdMfL69qm1P/AJKjon/XnN/WjsHfyOwpGZUUsxCqBkkngCvOV8c+Iho39tPp+nf2dDc+RNhnEj/NjKjJAxkDnPNaeqeIdZvNW1TTdHs7SS2sLcG5a4dlZyy5whHAOPUY4pN6XQ7a2f8AXQ6+3uYLuBZ7aeOeF/uyROGU/Qipa868La3c6do3hGwhSJor9p1lLglgFYkbeffvmtK68X39sPEzLZxTf2U8awqitkhupfk8DrxjpVPRsS1sdnRXn83iHXNS8F6rdQ3OlGSGMMLiylkGEIO4AH5lcYGM4HNPXxDr2jeArLUrpbO6nkaFYsM5Lxso++Sfvn16Uv8AgfiF/wCvQ72iuSfXdd0rUdHi1qHTkgvpWhke33ny2x8gyxxz0P0q/wCG9audcfUp2SJbKK5aC1ZAdzherE5wfwAoA3qKKKACiiigAooooAKKKKACiiigAooooAKKKKACiiigAqK5/wCPWb/cP8qlqK5/49Zv9w/yoALb/j1h/wBwfyqWorb/AI9Yf9wfyqWgAooooAKKKKACiiigAooooAKKKKACiiigAooooAKKKKAM3XNEtPEGmNY3gYISGV0OGRh0I96wY/Buoy32nzap4jlvobCUSwxm1VGyPV8knoOtdhRQtAepjaVoA03UdXumuPOGoyiQps27OCMZyc9fasEfD2QW50z+3bj+wzL5v2HyVz1zjzM5xn2rt6KAOY1rwZDrGuWGpC6MC2yqkkIjyJUVgwXOeOR6GnaR4Pi0nxLe6wt0ZRcb/LhMePJ3NubBzzk+wrpaKFp/XcHr/XY5e08JT2U+rpDqzCw1HzWNq0APlyOMbt2cnHpxQfB+dI0Kw+3/APIKuEn3+T/rdpPGN3y9feuoooWn4fhsD1/ruY3iXQF8RaWtoLg200cqyxThNxRh3xkds96ov4Ltn8KWmii6kjktHEsV0i4YSgk7sZ9SeM/jXT0UAc/Z6Fqipdf2n4gmv2mgaBB9nWJEB/iKr94++fWnWvh2ey8KQaNbapLBPAPku448HO7dypJyOxGea3qKAOQt/AqGy1ePUNRa6udTVVlmSBYQu3lSEXjOeSe9OsfBt3Bq1hqN7r015LaRPCoMAQbCuBjB4IzyTnPHpXW0UAcpZeD7pNctNS1LW5b/AOxBhbq1uqOMjHzuOX49a07rQvtPiiy1r7Tt+ywvF5OzO7dnndnjr6VsUUAcgfA+fCE+gf2j/rbjzvP8jp8wbG3d7etS33g6WbWLm+sdZnsFvYhFeRxxKxkAGMqx+6cd8Guqoo/r9AOQPgdk0TSbS21V4L3TJGeG7EAP3iSQUJ+nftUln4OurJNUeLXrn7XfPHL9p8sbkdeuRnBUk/d444rq6KAOV0/wWIINXF/qDXdxqkflzSpCsIAwQCFXjPPX/wCvUbeDbufwxFot1rRmWGaN4ZTahdiIOEwG5+pNddRR/X3Acz4+s2vfCVwkNvPPcq6PAsEZdw4bqMcjjPNaPhrS/wCxvDtlYkYkjjBk/wB88t+pNatFC0uD1sFFFFABRRRQAUUUUAFFFFABRRRQAUUUUAFFFFABRRRQAVFc/wDHrN/uH+VS1Fc/8es3+4f5UAFt/wAesP8AuD+VS1Fbf8esP+4P5VLQAUUUUAFFFFABRRRQAUUUUAFFFFABRRRQAUUUUAFFFFABRRRQAUUUUAFFFFABRRRQAUUUUAFFFFABRRRQAUUUUAFFFFABRRRQAUUUUAFFFFABRRRQAUUUUAFFFFABRRRQAUUUUAFFFFABRRRQAUUUUAFRXP8Ax6zf7h/lUtRXP/HrN/uH+VABbf8AHrD/ALg/lUtRW3/HrD/uD+VS0AFFFFABRRRQAUUUUAFFFFAEc9xDawPPcTRwwxjLySMFVR6kngVANU0820FyL+1MFw4jhlEy7ZGPRVOcE8HgVHrBUacxb7SAGUiS1gE0kZzwwUq2ceyk+1cH9lkt/C+lLNpN39oj1QSxuljK8pgE4dnfAJQtgMV4zjgcYAt7A9j0JdRsmuZrZby3M8C7pohKu6MerDOQPrU8ciSxrJG6vG4DKynIYHoQfSuC1/SZ5L+6vLGK8lgCq80csBZG8xk3IqBQ7jCBnGT93aMZbHY6PcXV1pFrPewiG5eMF4whTB/3Tyv0PI6ULYHuXqKKKACiiigAooooAKKKKACis+51zTbTIku4yw42p8x/Ssm48Z2yZFvbSye7kKP61apzeyJcoo6aiuHm8Y37k+VFBGPoSf5/0qjJ4j1aTreMP91VH8hWiw8yXViejUV5g+p37/evbg57ea3+NQG4mb700h+rGq+rPuT7Zdj1aivOfD5ZtetAWP3j1Psa9GrKpT5HY0hLmVworwybxr4jjuJVXVJcByANqnv9Kcnj/wATIMf2luH+1DGf/Za3+pT7ow+tQ7HuNFeNRfEzxDHje1rL/vw/4EVpW/xXvVI+06ZbyDv5UhT+eal4SqiliIM9Torg7X4qaXJgXNldQnHJXDgH9P5V0Fj4x0DUNoh1OFWP8MpMZ/8AHsVlKjUjujRVYPZm5RSK6uoZGDKehByDS1mWFFFFABRRRQAUUUUAFFFFABQSAMk4AopkuPKfdnbtOdoyfwFJ7AilDr2j3ME88GrWMsVuMzSR3CMsY9WIPHQ9aeusaY/2bZqNo32rP2fE6nzsddnPzfhXHWN3eaLaXkdtZ6pqmlWdvCLGO6sCkomyRgDy1YqBtJbacY4JPFRweHg+kabFYyX/ANtaZjJI1q0MSt5glZ2WRMhVbG0DG44ByM4fUDv45opi4ikRzG2x9rA7W9D6HkcU+ua8FS3x0uSC7sjapCwCboXjZiRl9285c7icuOGJJFdLQwCiiigAooooAKKKKACorn/j1m/3D/Kpaiuf+PWb/cP8qAC2/wCPWH/cH8qlqK2/49Yf9wfyqWgAooooAKKKKACiiigAooooAKKKKACiiigAooooAKKKQkAEk4A6k0ALUF3e21jF5lzMsa9snk/Qd657V/FixFoNP2uw4Mx5APsO/wBf51yM08tzKZZ5Gkc9WY5NdEKDlrLQylUS2OpvvGX3ksYPpJL/AIf/AF65271S+vs/aLmR1P8ADnC/kOKqUV0xpxjsjJyb3CiiirJCiiigAooooA0tAJXXLRh2fB/Hj+tekV5voYP9rQEdnT/0Na9IrjxHxG9LY+brn/j6m/3z/Ooqluf+Pqb/AHz/ADqKvWR5oUUUUAFFFFAFyx1XUNNbdZXk9uT18tyAfqK67SfifqdrtTUYY7yMfxD5H/McH8q4WionShP4kXGpKOzPddG8aaLrQCxXPkTn/ljPhW/DsfwNdDXzTXVaB481XRQsMjfbLUf8s5WO5R/st2/UVx1MH1gdMMT0ke2UVlaJ4h07xBbebYzZZfvxNw6fUf1HFatcLTTszqTTV0FFFFIYUUUUAFFFFABRRRQAUUUUAFFFFABRRRQAUUUUAFRXP/HrN/uH+VS1Fc/8es3+4f5UAFt/x6w/7g/lUtRW3/HrD/uD+VS0AFFFFABRRRQAUUUUAFFFFABRRRQAUUUUAFFFFACEgAknAHUmuG8QeIGvna1tWK2qnDMOsn/1q1vFupm3tVsomxJMMvjsn/1/6GuJrqoU/tMxqT6IKKKK6jEKKKKACiiigAooooAKKKKANXw8C2qxj3U/k6mvRa4Dw1C/9rQuyEK33SeM4549f/riu/rixHxHRS+E+brn/j6m/wB8/wA6iqW5/wCPqb/fP86ir10eYFFFFABRRRQAUUUUAFFFFAFmxv7rTbtLqzneGZDwyn9D6j2r2jwl4tg8SWpRwsV9EuZIh0I/vL7fyrw6rWm6hcaVqMF9avtmhbcPQ+oPsRxWNaiqi8zWlVcH5H0ZRVPStRh1bS7e/gz5cybgD2PQj8DkVcryGmnZnpJ31CiiikAUUUUAFFFFABRRRQAUUUUAFFFFABRRRQAVFc/8es3+4f5VLUVz/wAes3+4f5UAFt/x6w/7g/lUtRW3/HrD/uD+VS0AFFFFABRRRQAUUUUAFFFFABRRRQAUUUUAFFFFAHnvieZpdenBJIjCouewxn+ZNY9bXiqHy9dlYHPmKrfTjH9Kxa9Kn8COSXxMKKKKoQUUUUAFFFOjjeVwkaM7HoFGSaAG0VUvdVsdPJWSYTSj/llAwbH1boP1PtWJdeIL6/kEFhEbdXOFSHLSN9W65+mB7VDmlsNRZ0V7cQacubyURMRkR9ZD/wAB6j6nA96wrvxQ7r5dhbCI/wDPWQ73P0HQfkT71lCzSJs3kpVu8UeGf8T0X8ckelP+1CLi0iEA/vg7pDz/AHux/wB3FNQnMTnGJveFNS/sLXX1XWZJSfJZQjHdK7EjHB5H1bHtV3W/iRquoborACxgPGUOZCP97t+H51xdFaxw8E7vVmMq0mrLQUkkkkkk8kmkoorcyCiiigAooooAKKKKACiiigAooooA9Z+Fd40ui3lo3IgmDLz2YdPzU/nXe1558KLcrp2o3BHEkqIOf7oJ/wDZq9Drx8Rb2rselR/hoKKKKxNQooooAKKKKACiiigAooooAKKKKACiiigAqK5/49Zv9w/yqWorn/j1m/3D/KgAtv8Aj1h/3B/Kpaitv+PWH/cH8qloAKKKKACiiigAooooAKKKKACiiigAooooAKKKKAOH8Vf8hz7MRzNEskRPTdyCPxAH4gVztb3xCi23FhOAcsrrn6EH+tYFtdLfAJKwW77MTxL/AIN/P69e6lL3Uc017wtFKQVJBBBBwQe1EgWCDz7iWOCHnEkpwDj0HVj7AGtm0tyBKesbMjOAAiDLuxCqo9yeBWHc+KLeEMtnbGZ+0sxwv4KOT9SfqKxpG1PWCZpXeSNTje5CRIfQdFX6Cs3U7Fcvc6C68Q6fZuUjDXjj+4diA/UjJ/AfQ1h3Op6lrDGIfLFjJiiG1APVj3+rE4qFUs7fBYG7kHblY/6Mf/HfxpJrqWdQhKpGOkcahVHvgdT7nmqjSnL4iJVYx2FFrawKDPP50n/PKDoPUFzx+QYH1oN5KImiixDEwwyRDAYf7R6t+JNV6K6I0oxMJVJSCiiitCAooooAKKKKACiiigAooooAKKKKACiiigAp8UTzyrFGu53OFFJHG8sixxozuxwqqMkn0ArN17WI9Pt5NOs3SS6lUpczKQRGp6xqfUj7xHY7fWoqTUEVCDkz2z4WzR3WhX00GDbx3Zt4XA/1ioqkv68uzkZ5AwO1d1XCfB+28j4bae+MGZ5ZDxj/AJaMB+iiu7rxpu8mz04K0UFFFFSUFFFFABRRRQAUUUUAFFFFABRRRQAUUUUAFRXP/HrN/uH+VS1Fc/8AHrN/uH+VABbf8esP+4P5VLUVt/x6w/7g/lUtABRRRQAUUUUAFFFFABRRRQAUUUUAFFFFABRRRQBzfjaya70EyoMtbuJDx/D0P88/hXmDV7k6LIjI6hlYYII4IryXxJocmi6gUAJtpPmhb29D7iumhPTlMakepnXOrXcGhSvGUaaOWNFldQzKhDZAzx/CvuO1cm0kt3chppmeR2AMkjEn8TXQ3A3aRqAxnbErD2/eKP6muZzg5FaPclbG1dWEOmZaEC9UHaLk48sH02joQR/F1/u1RnuJrlg00jPtGFB6KPQDoB7Cob27uLHXr6S2kaMmeQEY4YbjwQeCPY1LFqVhdDbeQtbSn/ltbjKH6oen/ASB7V1U7RWxyzvJkdFW/sDTHNlNFerjP7gksPqhw36Y96qspVirAhgcEEdK2TT2M2mhKKKKYgooooAKKKKACiiigAooooAKKKKACilVWdgqqWY9ABkmppbdLNd2o3UFgvHFwx3kHoRGoLke+MUnJR3Gk3sQVKISLZrqZ0gtVOGnlOFB9B3Y+wBPtWTd+KbG0fbp1p9qYZHn3Ywh91jB/Vic91rm9Q1S91WcTX1w8zgYUHhUHoqjhR7AAVhKv/KaxpfzG3qnidfKktNJVo43G2S6kGJXHcKP4FPtkn1wStcyAScAZJor0X4ReDn8QeIk1W5Qf2dpzh2z/wAtJeqr+HBP4DvXLKXVm8Y9Ee8eEtLfRfCOk6dIu2WC2QSDOcORlv1JrZoorjZ1BRRRQAUUUUAFFFFABRRRQAUUUUAFFFFABRRRQAVFc/8AHrN/uH+VS1Fc/wDHrN/uH+VABbf8esP+4P5VLUVt/wAesP8AuD+VS0AFFFFABRRRQAUUUUAFFFFABRRRQAUUUUAFFFFABVTUdOttVs2trpNyNyD3U+o96t0UJ2A8m1vw1d6P9sV1Mlo9vKUmHThSwB9DkD61gaH4F1rXNsiwfZrY8+dcAqCPYdT/AC96946jBorV1WyORHzd4ssP7L8TXtlvL+UVG8jG75Qc4/GsSvWfiB4B1HUdUn1rSwLgyhfNtxwwKqFyvrwOnX615TNDLBM8U0bxyIcMjqQVPoQa76U1KKscc4uMnciJIORwa0YvEOpRpslmW6jAwEukEuPoW5H4EVnGmGqZKNpdasJOJ9L8rgYa1nYAe5D7s/mKlFzo8n3L+eJv+m9tgfmrMf0rnTTTRzSXULJnUi2gkP7jUrCXnHM4j/8ARm2pF0m9f/VRLN/1xkWT/wBBJrjjTDT9pIXIjtDo+qKATpt4AehMDf4VG2n3q/es7gfWJv8ACuOV3Q5RmU+xxTxf3ijC3c4HtIaPasPZo64afekZFncEe0Tf4VIukamwyunXZHqIG/wrinvrxvvXU5x6yGqssjyNud2ZvVjk0vbPsP2SO9fTrqIEzIkABwTPKsYH4sRULraQgmfVdOjAGeLgS/8AovdXBmmGpdaRSpROzm1fQrfKm/uLhsHBtrbKn8XZT+lU5fF1lEf9D0fzCG4a8uCwI/3UC4/M1yrU2s3Um+pShFdDan8W61MrJFdm0jPBS0UQ5HoSuCw57k1ilizFmJLE5JPekoqCwop8UUk8yQwxvJK5CoiKSWJ7ADqa9Z8GfBa8vWivvEpNra/eFmp/ev6bj/APbr9KlyS3Gk3scb4J8Cal40vysA8ixiYC4u2HC+wH8Te354r6e0jSLLQtKg03T4RFbQLtVR1PqSe5J5JqWw0+z0uzjs7G2itreMYWOJQoH/1/erNc85uRvGPKFFFFQUFFFFABRRRQAUUUUAFFFFABRRRQAUUUUAFFFFABUVz/AMes3+4f5VLUVz/x6zf7h/lQAW3/AB6w/wC4P5VLUVt/x6w/7g/lUtABRRRQAUUUUAFFFFABRRRQAUUUUAFFFFABRRRQAUUUUAFFFFABWRrfhnSPEMW3UbNJHAwsq/LIv0Yc/h0rXopptO6E0nueOa18IL6EtJo12lzGOkU52P8An0P6VwWqaDq2jPt1HT57fnAZ0+U/Rhwfzr6gpGVXUq6hlIwQRkGt44mS31MpUIvY+TTTDX0jqPgDwxqeTLpUMTk532+Yj/47wfxFcrffBbTpcmw1W5g9pkWQfptrZYiD3MnRkjxU1Ga9Mu/gxrkfNtf2Mw9GLIf5EfrWLc/C3xdAxC6asyj+KKdP5Eg/pV+0g+pPJJdDijTDXTTeAvFUJIbQrw/7ibv5Zqq/g3xMmc+H9TOPS1c/yFHMu4cr7GA1RtXQf8IZ4nbGPD+p8+tq4/pUsfw+8WznCaDeDP8AfTb/ADxUuS7lJM5c0w13Nv8ACXxncEbtLSFSM7pbiP8AkGJ/Stm0+BevylTd6jp9up6hC8jD8MAfrUOce5SjLseUtSV7zZ/AXSkIN9rV5OB1EMaxZ/PdXYaZ8NPCGlYMWiQTPjl7rM2ffDZA/ACs3ViUqbPmnSPDms68+3S9MubrBwWjjO1T7t0H4mvSfD/wK1G4Ky6/fR2kRGTBbHfJ9C33R+G6vd440ijWONFRFGFVRgAewp1Q6rexaprqYHh3wXoHhaMDS9PjSbGGuH+eVvX5jyM+gwPat+iism7mgUUUUAFFFFABRRRQAUUUUAFFFFABRRRQAUUUUAFFFFABRRRQAVFc/wDHrN/uH+VS1Fc/8es3+4f5UAFt/wAesP8AuD+VS1Fbf8esP+4P5VLQAUUUUAFFFFABRRRQAUUUUAFFFFABRRRQAUUUUAFFFFABRRRQAUUUUAFFFFABRRRQAUUUUAFFFFABRRRQAUUUUAFFFFABRRRQAUUUUAFFFFABRRRQAUUUUAFFFFABRRRQAUUUUAFFFFABRRRQAUUUUAFRXP8Ax6zf7h/lUtRXP/HrN/uH+VABbf8AHrD/ALg/lUtRW3/HrD/uD+VS0AFFFFABRRRQAUUUUAFFFFABRRRQAUUUUAFFFFABRRRQAUUUUAFFFFABRRRQAUUUUAFFFFABRRRQAUUUUAFFFFABRRRQAUUUUAFFFFABRRRQAUUUUAFFFFABRRRQAUUUUAFFFFABRRRQAUUUUAFFFFABUVz/AMes3+4f5VLUVz/x6zf7h/lQAW3/AB6w/wC4P5VLUVt/x6w/7g/lUtABRRRQAUUUUAFFFFABRRRQAUUUUAFFFFABRRRQAUUUUAFFFUdauJbTQtQuYG2TQ20kiNgHDBSQcH3ppXdhN2Vy9RXiH/Cf+J/+gn/5Ai/+Jr2HRbiW70LT7mdt801tHI7YAyxUEnA961q0JUldmdOtGo7IW71nS7CbybzUrO2lI3BJp1Q49cE1Na3tpfRebZ3UNxGDjfDIHH5iuD1O0tr34w2cF3bxXEJscmOVA6nAfsaj8Q2EHhXxloWoaQgtVvZvs9xBENqOuV/h6d/0FYrW3mavrboej1T1TVbLRrFr3UJ/Jt1IBfaW5PTgAmuQ1HxveSa3e6fpcuj2y2R2yS6pOU81u4QAjpg//WrK8R+Ih4m+F814YRDNHdJFKinK7gQcg+hBFK+l0O2tmd9Nr2mQXdjay3O2a+GbZdjHePy4698VpV5vq/8AyN3gn/riv8hXpFU1p82Sn+SCiiikMKKKKACiuO1zXNRs9YngguNkSbdq7FOMqD3FaHhfU7zUftX2ubzPL2bflAxndnoPYVq6UlHmIU03Y2bq+tLIRm7uoLfzG2p5sgTcfQZ6mrFcF8Tv9Vof/X+tXNT8TazF4ybQNNs7SYvbCSN5mZdjd2Yg8qB2Az71kv6+65f9fidjUF5eW+n2c13dSeXBCpd3wTgD2HNcvoXi27lu9YsNct7eG60xDLI9sTsZAMnAPPp379qwNS8Q+I9d8GajqQ06xXSJkeNVEjeeq5xv/ukA9uDSb0uhpa2Z6NY31vqVlFeWknmW8y7kfaRkfQ81Yrzu08QXeg+C/C32WOF/tciwyeapOFJPTBHNdBrniC70zxPoemQxwtDfswlZ1JYYx93Bx37g1TXvWXexKfu3fa50lFcLJ4u1q+8Q3+m6THpMRs5PLEV9Kyy3BGc7Mcdv1FZXjd9ZfxV4adY7OKRnBtkdmO2QlNwkI6rnH3e2aS1t5jel/I9PoriPEPirXdAn0e0NlZ3d5eI4ljhD4MgwFCEnOMkZyKZYeKvEVr4k07TPEdhZWiXytsMWchhnAzvYc8f99Chag9DuqK5vQvEF3rPiPWLVY4P7OsXESSKp3s/fJzjHB7eldJR0uHWwUUUUAFFFFABRRRQAUUUUAFFFFABRRRQAVFc/8es3+4f5VLUVz/x6zf7h/lQAW3/HrD/uD+VS1Fbf8esP+4P5VLQAUUUUAFFFFABRRRQAUUUUAFFFFABRRRQAUUUUAFFFFABVbUbT7fpl3Zb/AC/tELxb8Z27lIzjv1qzRQnZ3B6nmv8Awqb/AKjf/kp/9nXoOnWn2DTLSy3+Z9nhSLfjG7aoGcdulWaK0nVnNWkyIU4w+FHC63puuwfECDXdO0n7fBHa+UV+0pFkncP4jnv6VJHoet+IvEllq2uwQ2NrYHdBZpKJGL9clhx1A/Lp3rtqKzWnyLep5zL4W1DSfEeo3kPh+x16zvXMqpO8avCxJJGXB9T068Vb1vw/qd/4EmsrbR7G0vJbhZRaWZVFCgjqeAWx1Nd3RStpYd9bnE6joGpz+IvC13FbbobGMLct5ijYcDtnn8M121FFVcmwUUUUhhRRRQBz2p+F/wC0dQlu/tnl+Zj5fKzjAA659qt6Lov9j+f/AKR53m7f4NuMZ9z61rUVbqSceW+hPKr3OR8daLqGsx6ULC384wXYkk+dV2r68kZ/ChtF1A/E5NYFv/oAtPLMu9fvYPGM5/SuuoqFp/XlYp6/153OIg8MX03i7xLcXMXlWOoWpgim3K2SQoztznjB64rLg0bxfD4SuPDA0228oK4S8NyuHQndtC9ck5AJwP516XRStpYd9b/M891DwrrE/gbRLe3iQalprrKYHcYYjPGc4z070+403xPrHivQ9VvdMhtbe1kO6JLhXaMd2Y8Zz2AzjFd/RVX1v53Jtpb5HnfifRNZ1yW4gbwxZPOZMQ6pHdBCqZ+Usv3iQPw9BVrxB4b1loPDd1ZhdQvNKK+ajSBDLjbyGb/d7+td1RSWmw3qcVrGk6xq/iDwxqR08Qi2cvdJ56t5PIOM8bunYUvxMsfN8NrqUbiO50+ZZYn78kAgfjg/hXaVR1bR7DXLQWuowGaAMH2eYy8jp90ik9rLvca3uzC+HumSWHhaKecH7TfObmQnqd3T9MH8a6umxosUaxooVEAVQOwFOqm7vQlbahRRRSGFFFFABRRRQAUUUUAFFFFABRRRQAVFc/8AHrN/uH+VS1Fc/wDHrN/uH+VABbf8esP+4P5VLUVt/wAesP8AuD+VS0AFFFFABRRRQAUUUUAFFFFABRRRQAUUUUAFFFFABRRRQAUUUUAFFFFABRRRQAUUUUAFFFFABRRRQAUUUUAFFFFABRRRQAUUUUAFFFFABRRRQAUUUUAFFFFABRRRQAUUUUAFFFFABRRRQAUUUUAFFFFABUVz/wAes3+4f5VLUVz/AMes3+4f5UAc93ooooAKKKKACiiigAooooAKKKKACiiigAooooAKKKKACiiigAooooAKKKKACiiigAooooAKKKKACiiigAooooAKKKKACiiigAooooAKKKKACiiigAooooAKKKKACiiigAooooAKKKKACiiigAooooAKKKKACjvRRQ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t-LT"/>
          </a:p>
        </p:txBody>
      </p:sp>
      <p:sp>
        <p:nvSpPr>
          <p:cNvPr id="12294" name="AutoShape 6" descr="data:image/jpeg;base64,/9j/4AAQSkZJRgABAQEAYABgAAD/2wBDAAgGBgcGBQgHBwcJCQgKDBQNDAsLDBkSEw8UHRofHh0aHBwgJC4nICIsIxwcKDcpLDAxNDQ0Hyc5PTgyPC4zNDL/2wBDAQkJCQwLDBgNDRgyIRwhMjIyMjIyMjIyMjIyMjIyMjIyMjIyMjIyMjIyMjIyMjIyMjIyMjIyMjIyMjIyMjIyMjL/wAARCAEhAeA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3aCCFreImKMkoCSVHPFSfZoP+eMf/AHwKLb/j1h/3B/KpaAIvs0H/ADxj/wC+BR9mg/54x/8AfAqWigCL7NB/zxj/AO+BR9mg/wCeMf8A3wKlooAi+zQf88Y/++BR9mg/54x/98CpaKAIvs0H/PGP/vgUfZoP+eMf/fAqWigCL7NB/wA8Y/8AvgUfZoP+eMf/AHwKlooAi+zQf88Y/wDvgUfZoP8AnjH/AN8CpaKAIvs0H/PGP/vgUfZoP+eMf/fAqWigCL7NB/zxj/74FH2aD/njH/3wKlooAi+zQf8APGP/AL4FH2aD/njH/wB8CpaKAIvs0H/PGP8A74FH2aD/AJ4x/wDfAqWigCL7NB/zxj/74FH2aD/njH/3wKlooAi+zQf88Y/++BR9mg/54x/98CpaKAIvs0H/ADxj/wC+BR9mg/54x/8AfAqWigCL7NB/zxj/AO+BR9mg/wCeMf8A3wKlooAi+zQf88Y/++BR9mg/54x/98CpaKAIvs0H/PGP/vgUfZoP+eMf/fAqWigCL7NB/wA8Y/8AvgUfZoP+eMf/AHwKlooAi+zQf88Y/wDvgUfZoP8AnjH/AN8CpaKAIvs0H/PGP/vgUfZoP+eMf/fAqWigCL7NB/zxj/74FH2aD/njH/3wKlooAi+zQf8APGP/AL4FH2aD/njH/wB8CpaKAIvs0H/PGP8A74FH2aD/AJ4x/wDfAqWigCL7NB/zxj/74FH2aD/njH/3wKlooAi+zQf88Y/++BR9mg/54x/98CpaKAIvs0H/ADxj/wC+BR9mg/54x/8AfAqWigCL7NB/zxj/AO+BR9mg/wCeMf8A3wKlooAi+zQf88Y/++BR9mg/54x/98CpaKAIvs0H/PGP/vgUfZoP+eMf/fAqWigCL7NB/wA8Y/8AvgVHPBCtvKRFGCEJBCjjirNRXP8Ax6zf7h/lQAW3/HrD/uD+VS1Fbf8AHrD/ALg/lUtABRRRQAUUUUAFFFFABRRRQBw/iZbq+8daPpaanf2dvPbyM/2OcxkkZI9u3pS6bqV34c8TXmjalqU17YJZm8inuOZEAPIJ79/yFXPEGh61c+JdP1nR5LAPawtHtvC+CWz2Ueh9aZZ+Eru6n1K/128jlvr22a1AtlIjhjP93PJ/Gkr208/1t+g3a+vl/wAEqWHxIgu9RtYpbBIbW7kEcUq3sckgJ4XfEvK/j0rHu/8AkH/EH/rslaukeDdUsZ7SGeDw6ba2dW+1JZZuZApyMkjAJ9eoq1P4Sv5bXxREs1tu1aRWgyzYUD+9xx+GaJLR27P9Ai9V6r9R1paNp72viaVlNpb6EsTRr98kYfjt096u+GvEt1r53y6S1rbvH5kU6XCzK3Thtv3W5HB56+laSWV1F4djsYZo47pLVYlkK71DBcZweozXP+GvC2o6br82qXn9m2waDyvs+mq6xuc53MG4B+n/AOu2/efb/hyEvdXf/hiTxH4zm8P3skX9lJLBGoYyyX0cTMMc7EPzNj270688Zul7YWunaRNfSX9oLmALKEPPZsjAGO+ay9d8D6nqGs6pdWz6XJDfxqN95GzSwELj5OCBnjn9OK1NO8MXtprWi3kktuY7HTRaShWbJfHUcdPripW2v9aP/gFPfT+tv+CQt49RPDq6o2mS+Yt79jnthICyN3wcfN9OKlt/GU5m1K2v9GksruztGvEiadW82MD1A+U/nWe/grUm0m5tBPaeZLrH29TvbHl+h+X736e9a154anvfFN5qEksQs7nTGsiATvBJ64xjGPelrb+u3+Y9L/13/wAgPi7Gn6BdfYf+QtKke3zf9Vu752/N+lUdX8fNo2pyQXOlKLWOXY0v22PzSM43CH7xHeqlt4Q8RbdFgu73TmtdKuVeNYlcM6A9SSPvAcADjnk1T1L4eatcvqccMmktHdXJuUuJo2+0DJB2bsHavXpnP41WnN5X/DT/AIIltr/W5t6eQfipqpHQ6fH/ADWn3t5c6d8R9PR7mX7Df2roImkOxZF5yB0Bxj86vWeh3Nv4yvNYd4TbzWiQKoJ3hhjORjGOPWofGfh281+xtf7OnigvbabekkhIGCCCMgH2/Kp2S+f5sFre/l+SOY8L+J77+3tWub+4meyubeW8tEkkJVUjdhhQenAPT0q1oPibULPSdOsUtLnWNYvY2vGR7gKEjLHGWbOOAMCpda8CXl1o+j2um3NvDNZwNbzPIWAdXADYwD3z19a0NQ8M6nbazaar4fuLNJobUWjw3Yby2QdDlec9Pyp7afL8/wDgA9dfn+X/AARknj2OPw/JqTabMJ4LsWlxaFxujbvg4+b9M+1Utcu7291HwpNfac1hKdSIELSiQ7cDByOn07U6XwPfv4cmtTd28mo3V+t7cSNuWPOeQvBP6Vu6/otzqup6LcwPEqWN150ockErx0wDz9cULdPzX6f8ET2fo/1/4BzXifxXNqOk69Z2ekTTWNsrW8t6sq4V+n3OpGe4PvWroviNLX+z9Jubfy0XSI7pLjfwwCjcMY4xg96oXXg7Xkj1nT9Pv7FNM1KRpj5ysZVY8lRjgA8DPJx2qbX/AAZqGpaVo0VldW8N5ZW5tpnZmCsjIFbBAye/XHWkr2+78n+pTtf7/wBP0H2vxAjvNBttQh0/dcXF6LNbbzuQx5zu2+nPSiDxJBpcvii8uDeSJZXCr5clxvUk5AEa4GwZ7ZNJB4Ilt/GMOoRywjSoSJVt8ncJQgQHGMY4B60XPgq5vYPEkM1xCg1OdJrdkJJQryNwx6+mab8v62/4Il5/1v8A8Az49UvdS+IHh+W/0qTTpBbzMqPIHDKVJBBGOfUEZFWJPifarcl1sUbTll8sz/bIxL1xuEP3iP6Vbs/DviGbxDpmqaxd6fILSJ4Wjtw44K4DZI5JJ56AY4rOtfAep2O6yhj8PzWZkJW7urPzLlVJz0I2kj3NNbpf1uLz9PyNvxzc6nB4dWXS2nCmVftD2wzIsPOSvp25qroGqWtvoV9e6Zqt7rkabWEF3KPNiPQgs2MDvnpwcZrf1eHWDbwnRZ7SKaNvmS5QmORcYxleR68Vyk3gTUb6w1qW7u7SPUdS8v5LZWWBdhBwc8nOOT/Op7j7XLNl4yGuw6rp01lHbXEdlJKPJu0uEZcYPzJwDyOKp6R4ng8OeAtDBiE9zcqywxNMsSnDHJZ24Uf41NpPg3VLTVLu9uBpMIn097URWKMiKxIwcY56cnr7Uk3ga9bQNEhWSwkv9M35juEMlvKGOSDxn07f40/+B+of8H9Czb/EK1k0TUr6ez2T2BUSQRXCSq244XbIvBGevp71teH9Zu9Yhke60w2RXaUZZ1mjkU55V14JGOR24rJtPDmrwaVfKI9Btru42BYbayAgKg8q+RuYNnHt2qbwj4bvNEudQubtrOI3ZUi1sQwhTA6jdzk/59mJ7FJPEf8AZh8VXvl3dx9gnQeVNdbkOTj5Bt+Qe3NXdN8YTXmtWlheaNPYpfRGW0lklVjIAM8qPu8e5qpdeENQntPFESzWwbVZUeDLNhQDn5vl4/DNX5vD13Jrvh6+EkHlabC8cwLHcxKbRt4559cUo9L+X5f5jezt5/mZniZbq+8daPpaanf2dvPbyM/2OcxkkZI9u3pSWGqXXhnxJe6RqepTXtglkbyKaf5pUAPIJ/i7/kKveIND1q58S6frOjyWAe1haPbeF8Etnso9D61HbeELu8k1K9129jlv762NqPsykRwIf7ueTz6/1pK9tPP9bfoN2v8Ad/wRlv46uGexnvNBntNMvpBHb3ZnViSfu7kAyoP1/OsC7/5B/wAQf+uyVrW/hLX7hNL0/Vb6wbS9NlWSPyFfzZdn3Q2eBx6frVmfwlfy2viiJZrbdq0itBlmwoH97jj8M0SWjt2f6Cjur91+oXXie40DRdKWLTY7hGso3Mk17Hbr90cDd948dB60+fx2g0nR7+00ya5OpO0SQhwGVxxjpg88Z4459qp6n4L1K5vrG5gbS5/LsEs5Y76NpFQj+NBjk9cZx+tPsvBuoW2neG7Z57Utpd080xDNhlLEjb8vX64qnq36/r/kJaJW7fp/mXmiu7fVG8V6jbi1SHS3jmtFkEjqwctwR8pGB61P4a8S3WvnfLpLWtu8fmRTpcLMrdOG2/dbkcHnr6Vt30U81hPFayrFO6ERyMm4KexI7iuW8NeFtR03X5tUvP7Ntg0HlfZ9NV1jc5zuYNwD9P8A9aW9un/Dje1/66HY0UUUAFFFFABRRRQAUUUUAFRXP/HrN/uH+VS1Fc/8es3+4f5UAFt/x6w/7g/lUtRW3/HrD/uD+VS0AFFFFABRRRQAUUUUAFFFFABRRRQAUUUUAFFFFABRRRQAUVyvjzULu00m0tbOdreS/u0tmnU4ManqQex4rDNh4a8P+JbG0XTNahvjOiR34Y+XOxwTli2CDnnA9aFqweiPRqK5Gx8Qa5qHiTUbOK3sF0/T7jbNK5cOUx0UDPzcE56VmHxp4gbSG8Rx6fYf2Isu3y2dvtDLu27s/d6+3+NCdwPQaK4y68Z3NlNr0c0MObO3S4svlI8xXAA3DPPzFRxiorPxlqOppoMFnDai9vhKblZVbbH5eQcDORyO+aAO2eRIo2kkdURAWZmOAAOpJpsE8N1Ak9vLHLE4yskbBlYexHWvOvD13r93o3iQ6hcW81rG1zGxLyNIsgXomeBH6DrSeG9f1nSdJ8OJcWdn/ZV462sZDsZsknDHtj2oWv4fiD0/H8D0qiuf1jXbrSfEWj2rxwnT75mheQg70k/h5zjByO3rWJdePLm10rUdRa3gMC332OyyGG7Gcu55yPoB6Ur6f1/XUdv6/r0O7orgvD/jy41Oe/tZzYzzQ2r3EU1okqxnb/CwkAbPTpT7XxX4hbwlceIbjT7FoPJBgihLly27aWbqAnU4znj8aYlrod1RXCDxjqi+EdS1YtpFzLbeWYntXdozuYAqyEhlI98da2J/EF3F4j0XTlihMN9bPLKdp3AhcgLz/MGj+vwuF9LnR0VxPhnxfqeuav5M6abHCWdWtlkdbmDGcFg3DdMfL69qm1P/AJKjon/XnN/WjsHfyOwpGZUUsxCqBkkngCvOV8c+Iho39tPp+nf2dDc+RNhnEj/NjKjJAxkDnPNaeqeIdZvNW1TTdHs7SS2sLcG5a4dlZyy5whHAOPUY4pN6XQ7a2f8AXQ6+3uYLuBZ7aeOeF/uyROGU/Qipa868La3c6do3hGwhSJor9p1lLglgFYkbeffvmtK68X39sPEzLZxTf2U8awqitkhupfk8DrxjpVPRsS1sdnRXn83iHXNS8F6rdQ3OlGSGMMLiylkGEIO4AH5lcYGM4HNPXxDr2jeArLUrpbO6nkaFYsM5Lxso++Sfvn16Uv8AgfiF/wCvQ72iuSfXdd0rUdHi1qHTkgvpWhke33ny2x8gyxxz0P0q/wCG9audcfUp2SJbKK5aC1ZAdzherE5wfwAoA3qKKKACiiigAooooAKKKKACiiigAooooAKKKKACiiigAqK5/wCPWb/cP8qlqK5/49Zv9w/yoALb/j1h/wBwfyqWorb/AI9Yf9wfyqWgAooooAKKKKACiiigAooooAKKKKACiiigAooooAKKKKAM3XNEtPEGmNY3gYISGV0OGRh0I96wY/Buoy32nzap4jlvobCUSwxm1VGyPV8knoOtdhRQtAepjaVoA03UdXumuPOGoyiQps27OCMZyc9fasEfD2QW50z+3bj+wzL5v2HyVz1zjzM5xn2rt6KAOY1rwZDrGuWGpC6MC2yqkkIjyJUVgwXOeOR6GnaR4Pi0nxLe6wt0ZRcb/LhMePJ3NubBzzk+wrpaKFp/XcHr/XY5e08JT2U+rpDqzCw1HzWNq0APlyOMbt2cnHpxQfB+dI0Kw+3/APIKuEn3+T/rdpPGN3y9feuoooWn4fhsD1/ruY3iXQF8RaWtoLg200cqyxThNxRh3xkds96ov4Ltn8KWmii6kjktHEsV0i4YSgk7sZ9SeM/jXT0UAc/Z6Fqipdf2n4gmv2mgaBB9nWJEB/iKr94++fWnWvh2ey8KQaNbapLBPAPku448HO7dypJyOxGea3qKAOQt/AqGy1ePUNRa6udTVVlmSBYQu3lSEXjOeSe9OsfBt3Bq1hqN7r015LaRPCoMAQbCuBjB4IzyTnPHpXW0UAcpZeD7pNctNS1LW5b/AOxBhbq1uqOMjHzuOX49a07rQvtPiiy1r7Tt+ywvF5OzO7dnndnjr6VsUUAcgfA+fCE+gf2j/rbjzvP8jp8wbG3d7etS33g6WbWLm+sdZnsFvYhFeRxxKxkAGMqx+6cd8Guqoo/r9AOQPgdk0TSbS21V4L3TJGeG7EAP3iSQUJ+nftUln4OurJNUeLXrn7XfPHL9p8sbkdeuRnBUk/d444rq6KAOV0/wWIINXF/qDXdxqkflzSpCsIAwQCFXjPPX/wCvUbeDbufwxFot1rRmWGaN4ZTahdiIOEwG5+pNddRR/X3Acz4+s2vfCVwkNvPPcq6PAsEZdw4bqMcjjPNaPhrS/wCxvDtlYkYkjjBk/wB88t+pNatFC0uD1sFFFFABRRRQAUUUUAFFFFABRRRQAUUUUAFFFFABRRRQAVFc/wDHrN/uH+VS1Fc/8es3+4f5UAFt/wAesP8AuD+VS1Fbf8esP+4P5VLQAUUUUAFFFFABRRRQAUUUUAFFFFABRRRQAUUUUAFFFFABRRRQAUUUUAFFFFABRRRQAUUUUAFFFFABRRRQAUUUUAFFFFABRRRQAUUUUAFFFFABRRRQAUUUUAFFFFABRRRQAUUUUAFFFFABRRRQAUUUUAFRXP8Ax6zf7h/lUtRXP/HrN/uH+VABbf8AHrD/ALg/lUtRW3/HrD/uD+VS0AFFFFABRRRQAUUUUAFFFFAEc9xDawPPcTRwwxjLySMFVR6kngVANU0820FyL+1MFw4jhlEy7ZGPRVOcE8HgVHrBUacxb7SAGUiS1gE0kZzwwUq2ceyk+1cH9lkt/C+lLNpN39oj1QSxuljK8pgE4dnfAJQtgMV4zjgcYAt7A9j0JdRsmuZrZby3M8C7pohKu6MerDOQPrU8ciSxrJG6vG4DKynIYHoQfSuC1/SZ5L+6vLGK8lgCq80csBZG8xk3IqBQ7jCBnGT93aMZbHY6PcXV1pFrPewiG5eMF4whTB/3Tyv0PI6ULYHuXqKKKACiiigAooooAKKKKACis+51zTbTIku4yw42p8x/Ssm48Z2yZFvbSye7kKP61apzeyJcoo6aiuHm8Y37k+VFBGPoSf5/0qjJ4j1aTreMP91VH8hWiw8yXViejUV5g+p37/evbg57ea3+NQG4mb700h+rGq+rPuT7Zdj1aivOfD5ZtetAWP3j1Psa9GrKpT5HY0hLmVworwybxr4jjuJVXVJcByANqnv9Kcnj/wATIMf2luH+1DGf/Za3+pT7ow+tQ7HuNFeNRfEzxDHje1rL/vw/4EVpW/xXvVI+06ZbyDv5UhT+eal4SqiliIM9Torg7X4qaXJgXNldQnHJXDgH9P5V0Fj4x0DUNoh1OFWP8MpMZ/8AHsVlKjUjujRVYPZm5RSK6uoZGDKehByDS1mWFFFFABRRRQAUUUUAFFFFABQSAMk4AopkuPKfdnbtOdoyfwFJ7AilDr2j3ME88GrWMsVuMzSR3CMsY9WIPHQ9aeusaY/2bZqNo32rP2fE6nzsddnPzfhXHWN3eaLaXkdtZ6pqmlWdvCLGO6sCkomyRgDy1YqBtJbacY4JPFRweHg+kabFYyX/ANtaZjJI1q0MSt5glZ2WRMhVbG0DG44ByM4fUDv45opi4ikRzG2x9rA7W9D6HkcU+ua8FS3x0uSC7sjapCwCboXjZiRl9285c7icuOGJJFdLQwCiiigAooooAKKKKACorn/j1m/3D/Kpaiuf+PWb/cP8qAC2/wCPWH/cH8qlqK2/49Yf9wfyqWgAooooAKKKKACiiigAooooAKKKKACiiigAooooAKKKQkAEk4A6k0ALUF3e21jF5lzMsa9snk/Qd657V/FixFoNP2uw4Mx5APsO/wBf51yM08tzKZZ5Gkc9WY5NdEKDlrLQylUS2OpvvGX3ksYPpJL/AIf/AF65271S+vs/aLmR1P8ADnC/kOKqUV0xpxjsjJyb3CiiirJCiiigAooooA0tAJXXLRh2fB/Hj+tekV5voYP9rQEdnT/0Na9IrjxHxG9LY+brn/j6m/3z/Ooqluf+Pqb/AHz/ADqKvWR5oUUUUAFFFFAFyx1XUNNbdZXk9uT18tyAfqK67SfifqdrtTUYY7yMfxD5H/McH8q4WionShP4kXGpKOzPddG8aaLrQCxXPkTn/ljPhW/DsfwNdDXzTXVaB481XRQsMjfbLUf8s5WO5R/st2/UVx1MH1gdMMT0ke2UVlaJ4h07xBbebYzZZfvxNw6fUf1HFatcLTTszqTTV0FFFFIYUUUUAFFFFABRRRQAUUUUAFFFFABRRRQAUUUUAFRXP/HrN/uH+VS1Fc/8es3+4f5UAFt/x6w/7g/lUtRW3/HrD/uD+VS0AFFFFABRRRQAUUUUAFFFFABRRRQAUUUUAFFFFACEgAknAHUmuG8QeIGvna1tWK2qnDMOsn/1q1vFupm3tVsomxJMMvjsn/1/6GuJrqoU/tMxqT6IKKKK6jEKKKKACiiigAooooAKKKKANXw8C2qxj3U/k6mvRa4Dw1C/9rQuyEK33SeM4549f/riu/rixHxHRS+E+brn/j6m/wB8/wA6iqW5/wCPqb/fP86ir10eYFFFFABRRRQAUUUUAFFFFAFmxv7rTbtLqzneGZDwyn9D6j2r2jwl4tg8SWpRwsV9EuZIh0I/vL7fyrw6rWm6hcaVqMF9avtmhbcPQ+oPsRxWNaiqi8zWlVcH5H0ZRVPStRh1bS7e/gz5cybgD2PQj8DkVcryGmnZnpJ31CiiikAUUUUAFFFFABRRRQAUUUUAFFFFABRRRQAVFc/8es3+4f5VLUVz/wAes3+4f5UAFt/x6w/7g/lUtRW3/HrD/uD+VS0AFFFFABRRRQAUUUUAFFFFABRRRQAUUUUAFFFFAHnvieZpdenBJIjCouewxn+ZNY9bXiqHy9dlYHPmKrfTjH9Kxa9Kn8COSXxMKKKKoQUUUUAFFFOjjeVwkaM7HoFGSaAG0VUvdVsdPJWSYTSj/llAwbH1boP1PtWJdeIL6/kEFhEbdXOFSHLSN9W65+mB7VDmlsNRZ0V7cQacubyURMRkR9ZD/wAB6j6nA96wrvxQ7r5dhbCI/wDPWQ73P0HQfkT71lCzSJs3kpVu8UeGf8T0X8ckelP+1CLi0iEA/vg7pDz/AHux/wB3FNQnMTnGJveFNS/sLXX1XWZJSfJZQjHdK7EjHB5H1bHtV3W/iRquoborACxgPGUOZCP97t+H51xdFaxw8E7vVmMq0mrLQUkkkkkk8kmkoorcyCiiigAooooAKKKKACiiigAooooA9Z+Fd40ui3lo3IgmDLz2YdPzU/nXe1558KLcrp2o3BHEkqIOf7oJ/wDZq9Drx8Rb2rselR/hoKKKKxNQooooAKKKKACiiigAooooAKKKKACiiigAqK5/49Zv9w/yqWorn/j1m/3D/KgAtv8Aj1h/3B/Kpaitv+PWH/cH8qloAKKKKACiiigAooooAKKKKACiiigAooooAKKKKAOH8Vf8hz7MRzNEskRPTdyCPxAH4gVztb3xCi23FhOAcsrrn6EH+tYFtdLfAJKwW77MTxL/AIN/P69e6lL3Uc017wtFKQVJBBBBwQe1EgWCDz7iWOCHnEkpwDj0HVj7AGtm0tyBKesbMjOAAiDLuxCqo9yeBWHc+KLeEMtnbGZ+0sxwv4KOT9SfqKxpG1PWCZpXeSNTje5CRIfQdFX6Cs3U7Fcvc6C68Q6fZuUjDXjj+4diA/UjJ/AfQ1h3Op6lrDGIfLFjJiiG1APVj3+rE4qFUs7fBYG7kHblY/6Mf/HfxpJrqWdQhKpGOkcahVHvgdT7nmqjSnL4iJVYx2FFrawKDPP50n/PKDoPUFzx+QYH1oN5KImiixDEwwyRDAYf7R6t+JNV6K6I0oxMJVJSCiiitCAooooAKKKKACiiigAooooAKKKKACiiigAp8UTzyrFGu53OFFJHG8sixxozuxwqqMkn0ArN17WI9Pt5NOs3SS6lUpczKQRGp6xqfUj7xHY7fWoqTUEVCDkz2z4WzR3WhX00GDbx3Zt4XA/1ioqkv68uzkZ5AwO1d1XCfB+28j4bae+MGZ5ZDxj/AJaMB+iiu7rxpu8mz04K0UFFFFSUFFFFABRRRQAUUUUAFFFFABRRRQAUUUUAFRXP/HrN/uH+VS1Fc/8AHrN/uH+VABbf8esP+4P5VLUVt/x6w/7g/lUtABRRRQAUUUUAFFFFABRRRQAUUUUAFFFFABRRRQBzfjaya70EyoMtbuJDx/D0P88/hXmDV7k6LIjI6hlYYII4IryXxJocmi6gUAJtpPmhb29D7iumhPTlMakepnXOrXcGhSvGUaaOWNFldQzKhDZAzx/CvuO1cm0kt3chppmeR2AMkjEn8TXQ3A3aRqAxnbErD2/eKP6muZzg5FaPclbG1dWEOmZaEC9UHaLk48sH02joQR/F1/u1RnuJrlg00jPtGFB6KPQDoB7Cob27uLHXr6S2kaMmeQEY4YbjwQeCPY1LFqVhdDbeQtbSn/ltbjKH6oen/ASB7V1U7RWxyzvJkdFW/sDTHNlNFerjP7gksPqhw36Y96qspVirAhgcEEdK2TT2M2mhKKKKYgooooAKKKKACiiigAooooAKKKKACilVWdgqqWY9ABkmppbdLNd2o3UFgvHFwx3kHoRGoLke+MUnJR3Gk3sQVKISLZrqZ0gtVOGnlOFB9B3Y+wBPtWTd+KbG0fbp1p9qYZHn3Ywh91jB/Vic91rm9Q1S91WcTX1w8zgYUHhUHoqjhR7AAVhKv/KaxpfzG3qnidfKktNJVo43G2S6kGJXHcKP4FPtkn1wStcyAScAZJor0X4ReDn8QeIk1W5Qf2dpzh2z/wAtJeqr+HBP4DvXLKXVm8Y9Ee8eEtLfRfCOk6dIu2WC2QSDOcORlv1JrZoorjZ1BRRRQAUUUUAFFFFABRRRQAUUUUAFFFFABRRRQAVFc/8AHrN/uH+VS1Fc/wDHrN/uH+VABbf8esP+4P5VLUVt/wAesP8AuD+VS0AFFFFABRRRQAUUUUAFFFFABRRRQAUUUUAFFFFABVTUdOttVs2trpNyNyD3U+o96t0UJ2A8m1vw1d6P9sV1Mlo9vKUmHThSwB9DkD61gaH4F1rXNsiwfZrY8+dcAqCPYdT/AC96946jBorV1WyORHzd4ssP7L8TXtlvL+UVG8jG75Qc4/GsSvWfiB4B1HUdUn1rSwLgyhfNtxwwKqFyvrwOnX615TNDLBM8U0bxyIcMjqQVPoQa76U1KKscc4uMnciJIORwa0YvEOpRpslmW6jAwEukEuPoW5H4EVnGmGqZKNpdasJOJ9L8rgYa1nYAe5D7s/mKlFzo8n3L+eJv+m9tgfmrMf0rnTTTRzSXULJnUi2gkP7jUrCXnHM4j/8ARm2pF0m9f/VRLN/1xkWT/wBBJrjjTDT9pIXIjtDo+qKATpt4AehMDf4VG2n3q/es7gfWJv8ACuOV3Q5RmU+xxTxf3ijC3c4HtIaPasPZo64afekZFncEe0Tf4VIukamwyunXZHqIG/wrinvrxvvXU5x6yGqssjyNud2ZvVjk0vbPsP2SO9fTrqIEzIkABwTPKsYH4sRULraQgmfVdOjAGeLgS/8AovdXBmmGpdaRSpROzm1fQrfKm/uLhsHBtrbKn8XZT+lU5fF1lEf9D0fzCG4a8uCwI/3UC4/M1yrU2s3Um+pShFdDan8W61MrJFdm0jPBS0UQ5HoSuCw57k1ilizFmJLE5JPekoqCwop8UUk8yQwxvJK5CoiKSWJ7ADqa9Z8GfBa8vWivvEpNra/eFmp/ev6bj/APbr9KlyS3Gk3scb4J8Cal40vysA8ixiYC4u2HC+wH8Te354r6e0jSLLQtKg03T4RFbQLtVR1PqSe5J5JqWw0+z0uzjs7G2itreMYWOJQoH/1/erNc85uRvGPKFFFFQUFFFFABRRRQAUUUUAFFFFABRRRQAUUUUAFFFFABUVz/AMes3+4f5VLUVz/x6zf7h/lQAW3/AB6w/wC4P5VLUVt/x6w/7g/lUtABRRRQAUUUUAFFFFABRRRQAUUUUAFFFFABRRRQAUUUUAFFFFABWRrfhnSPEMW3UbNJHAwsq/LIv0Yc/h0rXopptO6E0nueOa18IL6EtJo12lzGOkU52P8An0P6VwWqaDq2jPt1HT57fnAZ0+U/Rhwfzr6gpGVXUq6hlIwQRkGt44mS31MpUIvY+TTTDX0jqPgDwxqeTLpUMTk532+Yj/47wfxFcrffBbTpcmw1W5g9pkWQfptrZYiD3MnRkjxU1Ga9Mu/gxrkfNtf2Mw9GLIf5EfrWLc/C3xdAxC6asyj+KKdP5Eg/pV+0g+pPJJdDijTDXTTeAvFUJIbQrw/7ibv5Zqq/g3xMmc+H9TOPS1c/yFHMu4cr7GA1RtXQf8IZ4nbGPD+p8+tq4/pUsfw+8WznCaDeDP8AfTb/ADxUuS7lJM5c0w13Nv8ACXxncEbtLSFSM7pbiP8AkGJ/Stm0+BevylTd6jp9up6hC8jD8MAfrUOce5SjLseUtSV7zZ/AXSkIN9rV5OB1EMaxZ/PdXYaZ8NPCGlYMWiQTPjl7rM2ffDZA/ACs3ViUqbPmnSPDms68+3S9MubrBwWjjO1T7t0H4mvSfD/wK1G4Ky6/fR2kRGTBbHfJ9C33R+G6vd440ijWONFRFGFVRgAewp1Q6rexaprqYHh3wXoHhaMDS9PjSbGGuH+eVvX5jyM+gwPat+iism7mgUUUUAFFFFABRRRQAUUUUAFFFFABRRRQAUUUUAFFFFABRRRQAVFc/wDHrN/uH+VS1Fc/8es3+4f5UAFt/wAesP8AuD+VS1Fbf8esP+4P5VLQAUUUUAFFFFABRRRQAUUUUAFFFFABRRRQAUUUUAFFFFABRRRQAUUUUAFFFFABRRRQAUUUUAFFFFABRRRQAUUUUAFFFFABRRRQAUUUUAFFFFABRRRQAUUUUAFFFFABRRRQAUUUUAFFFFABRRRQAUUUUAFRXP8Ax6zf7h/lUtRXP/HrN/uH+VABbf8AHrD/ALg/lUtRW3/HrD/uD+VS0AFFFFABRRRQAUUUUAFFFFABRRRQAUUUUAFFFFABRRRQAUUUUAFFFFABRRRQAUUUUAFFFFABRRRQAUUUUAFFFFABRRRQAUUUUAFFFFABRRRQAUUUUAFFFFABRRRQAUUUUAFFFFABRRRQAUUUUAFFFFABUVz/AMes3+4f5VLUVz/x6zf7h/lQAW3/AB6w/wC4P5VLUVt/x6w/7g/lUtABRRRQAUUUUAFFFFABRRRQAUUUUAFFFFABRRRQAUUUUAFFFUdauJbTQtQuYG2TQ20kiNgHDBSQcH3ppXdhN2Vy9RXiH/Cf+J/+gn/5Ai/+Jr2HRbiW70LT7mdt801tHI7YAyxUEnA961q0JUldmdOtGo7IW71nS7CbybzUrO2lI3BJp1Q49cE1Na3tpfRebZ3UNxGDjfDIHH5iuD1O0tr34w2cF3bxXEJscmOVA6nAfsaj8Q2EHhXxloWoaQgtVvZvs9xBENqOuV/h6d/0FYrW3mavrboej1T1TVbLRrFr3UJ/Jt1IBfaW5PTgAmuQ1HxveSa3e6fpcuj2y2R2yS6pOU81u4QAjpg//WrK8R+Ih4m+F814YRDNHdJFKinK7gQcg+hBFK+l0O2tmd9Nr2mQXdjay3O2a+GbZdjHePy4698VpV5vq/8AyN3gn/riv8hXpFU1p82Sn+SCiiikMKKKKACiuO1zXNRs9YngguNkSbdq7FOMqD3FaHhfU7zUftX2ubzPL2bflAxndnoPYVq6UlHmIU03Y2bq+tLIRm7uoLfzG2p5sgTcfQZ6mrFcF8Tv9Vof/X+tXNT8TazF4ybQNNs7SYvbCSN5mZdjd2Yg8qB2Az71kv6+65f9fidjUF5eW+n2c13dSeXBCpd3wTgD2HNcvoXi27lu9YsNct7eG60xDLI9sTsZAMnAPPp379qwNS8Q+I9d8GajqQ06xXSJkeNVEjeeq5xv/ukA9uDSb0uhpa2Z6NY31vqVlFeWknmW8y7kfaRkfQ81Yrzu08QXeg+C/C32WOF/tciwyeapOFJPTBHNdBrniC70zxPoemQxwtDfswlZ1JYYx93Bx37g1TXvWXexKfu3fa50lFcLJ4u1q+8Q3+m6THpMRs5PLEV9Kyy3BGc7Mcdv1FZXjd9ZfxV4adY7OKRnBtkdmO2QlNwkI6rnH3e2aS1t5jel/I9PoriPEPirXdAn0e0NlZ3d5eI4ljhD4MgwFCEnOMkZyKZYeKvEVr4k07TPEdhZWiXytsMWchhnAzvYc8f99Chag9DuqK5vQvEF3rPiPWLVY4P7OsXESSKp3s/fJzjHB7eldJR0uHWwUUUUAFFFFABRRRQAUUUUAFFFFABRRRQAVFc/8es3+4f5VLUVz/x6zf7h/lQAW3/HrD/uD+VS1Fbf8esP+4P5VLQAUUUUAFFFFABRRRQAUUUUAFFFFABRRRQAUUUUAFFFFABVbUbT7fpl3Zb/AC/tELxb8Z27lIzjv1qzRQnZ3B6nmv8Awqb/AKjf/kp/9nXoOnWn2DTLSy3+Z9nhSLfjG7aoGcdulWaK0nVnNWkyIU4w+FHC63puuwfECDXdO0n7fBHa+UV+0pFkncP4jnv6VJHoet+IvEllq2uwQ2NrYHdBZpKJGL9clhx1A/Lp3rtqKzWnyLep5zL4W1DSfEeo3kPh+x16zvXMqpO8avCxJJGXB9T068Vb1vw/qd/4EmsrbR7G0vJbhZRaWZVFCgjqeAWx1Nd3RStpYd9bnE6joGpz+IvC13FbbobGMLct5ijYcDtnn8M121FFVcmwUUUUhhRRRQBz2p+F/wC0dQlu/tnl+Zj5fKzjAA659qt6Lov9j+f/AKR53m7f4NuMZ9z61rUVbqSceW+hPKr3OR8daLqGsx6ULC384wXYkk+dV2r68kZ/ChtF1A/E5NYFv/oAtPLMu9fvYPGM5/SuuoqFp/XlYp6/153OIg8MX03i7xLcXMXlWOoWpgim3K2SQoztznjB64rLg0bxfD4SuPDA0228oK4S8NyuHQndtC9ck5AJwP516XRStpYd9b/M891DwrrE/gbRLe3iQalprrKYHcYYjPGc4z070+403xPrHivQ9VvdMhtbe1kO6JLhXaMd2Y8Zz2AzjFd/RVX1v53Jtpb5HnfifRNZ1yW4gbwxZPOZMQ6pHdBCqZ+Usv3iQPw9BVrxB4b1loPDd1ZhdQvNKK+ajSBDLjbyGb/d7+td1RSWmw3qcVrGk6xq/iDwxqR08Qi2cvdJ56t5PIOM8bunYUvxMsfN8NrqUbiO50+ZZYn78kAgfjg/hXaVR1bR7DXLQWuowGaAMH2eYy8jp90ik9rLvca3uzC+HumSWHhaKecH7TfObmQnqd3T9MH8a6umxosUaxooVEAVQOwFOqm7vQlbahRRRSGFFFFABRRRQAUUUUAFFFFABRRRQAVFc/8AHrN/uH+VS1Fc/wDHrN/uH+VABbf8esP+4P5VLUVt/wAesP8AuD+VS0AFFFFABRRRQAUUUUAFFFFABRRRQAUUUUAFFFFABRRRQAUUUUAFFFFABRRRQAUUUUAFFFFABRRRQAUUUUAFFFFABRRRQAUUUUAFFFFABRRRQAUUUUAFFFFABRRRQAUUUUAFFFFABRRRQAUUUUAFFFFABUVz/wAes3+4f5VLUVz/AMes3+4f5UAc93ooooAKKKKACiiigAooooAKKKKACiiigAooooAKKKKACiiigAooooAKKKKACiiigAooooAKKKKACiiigAooooAKKKKACiiigAooooAKKKKACiiigAooooAKKKKACiiigAooooAKKKKACiiigAooooAKKKKACjvRRQ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t-LT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8768607"/>
              </p:ext>
            </p:extLst>
          </p:nvPr>
        </p:nvGraphicFramePr>
        <p:xfrm>
          <a:off x="460375" y="2063680"/>
          <a:ext cx="5512025" cy="34821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57343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B00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vu.lt/site_images/infor/vaizdai_spaudai/VU_logotipas-bendrinis_baltas_L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2471" y="0"/>
            <a:ext cx="2653144" cy="1278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68593" y="668593"/>
            <a:ext cx="65482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ATVEJO ANALIZĖ</a:t>
            </a:r>
            <a:endParaRPr lang="lt-LT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92331" y="1907176"/>
            <a:ext cx="9993086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lt-LT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Kaip </a:t>
            </a:r>
            <a:r>
              <a:rPr lang="lt-LT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„Dell“ apyvartinio kapitalo politika </a:t>
            </a:r>
            <a:r>
              <a:rPr lang="lt-LT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atskleidė konkurencinį pranašumą?</a:t>
            </a:r>
            <a:endParaRPr lang="lt-LT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lt-LT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Kaip </a:t>
            </a:r>
            <a:r>
              <a:rPr lang="lt-LT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buvo finansuojamas „Dell“ 52 proc. pardavimų augimas 1996m.?</a:t>
            </a:r>
            <a:endParaRPr lang="lt-LT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lt-LT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Kaip ,,Dell” finansuotų pardavimų augimą 1997m., darant prielaidą, kad prognozuojamas pardavimų augimas bus lygus 50 proc.?</a:t>
            </a:r>
            <a:endParaRPr lang="lt-LT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t-LT" dirty="0"/>
              <a:t/>
            </a:r>
            <a:br>
              <a:rPr lang="lt-LT" dirty="0"/>
            </a:br>
            <a:endParaRPr lang="lt-LT" dirty="0"/>
          </a:p>
        </p:txBody>
      </p:sp>
      <p:sp>
        <p:nvSpPr>
          <p:cNvPr id="13314" name="AutoShape 2" descr="data:image/jpeg;base64,/9j/4AAQSkZJRgABAQEAYABgAAD/2wBDAAgGBgcGBQgHBwcJCQgKDBQNDAsLDBkSEw8UHRofHh0aHBwgJC4nICIsIxwcKDcpLDAxNDQ0Hyc5PTgyPC4zNDL/2wBDAQkJCQwLDBgNDRgyIRwhMjIyMjIyMjIyMjIyMjIyMjIyMjIyMjIyMjIyMjIyMjIyMjIyMjIyMjIyMjIyMjIyMjL/wAARCAMgAyA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3+iiigAooooAKKKKACiiigAooooAKKKKACiiigAooooAKKKKACiiigAooooAKKKKACiiigAooooAKKKKACiiigAooooAKKKTNAC0UmaM0ALRTS4B5o3CgB1IaqXWq2Fkubq8gh7/PIBWBd/ETw1bAYvvOP/TFC1XGnOWyM51qcPikdVx7U0ke1eeXPxa01ci10+6lPq5VR/Wse4+LV+W/0bTLdB/00csf0xW8cFXlqkck8xw0ftHreRS14hN8TPEcpOyW3iU9AsI4/E1ny+N/EkxJbVplz2QAf0rVZdVe9jGWb0Fsme/5HtSbh6ivnSTxFrUv39WvTn0nYfyqu+pX0pPmX103HeZj/WtFlc/5jJ5zDpE+k9y+oo3L6ivmV5pXOWlkbjqXPFN3v/z0f/vo1X9lv+f8Cf7ZX8n4n05uX1H50mR6ivmTe/8Az0f/AL6NOSaRDlZZFOOoc0f2W+kvwD+2V/J+J9NZ9xS5HtXzVHqV9Ef3d9dJ/uzN/jVhfEOsxkbNWvRj/ps1J5XPpJDjnMOsWfRv5UmR7V4BF428SwkbdXnIHZgp/pWhD8S/EsX3p7eUf7cIB/Ss3l1ZdjVZvQe9z2/I9qUda8it/izqKt/pGnW0i/7DFSfzzWxafFvT2/4+tNuYz/0zZXH9Kxlgq6+ydEcxw0vtWPR6K5O1+I3hq563jQHGT50ZUfnW7a61pl9j7LfW8uegSQE/lWEqU4/EjpjWpy+GSL9FN3jGe1KGB6VBqLRSZozQAtFFFABRRRQAUUUUAFFFFABRRRQAUUUUAFFFFABRRRQAUUUUAFFFFABRRRQAUUUUAFFFFABRRRQAUUUUAFFFFABRRRQAUUUUAFFFFABRRRQAUUUUAFFFFABRRRQAUUUUAFFFFABRRRQAUUUUAFFFFABRRRQAUUUUAFFFFABRRRQAUUUUAFFITzSZoAdRTMnFZup+INM0ZN9/fww+iFvmP4daaTbskKUlFXbNWmMcE8V5zqnxYt4yU0uykmPaSc7F/Lqf0ri9T8deIdTLK9+YEP8ABbjYB+PX9a7KWArT12R59XM6ENFqz2u+1vTdNXde30EHtI4B/KuU1D4p6Lb5Wzinu27ELsXP1P8AQV44zM7F3YsxOSWOSaMk967aeWQXxO55tTOKr0grHeX3xV1mckWdtbWq9iQXb/D9K5m98Ua5qGftOp3DKf4VfaPyFZFFdkMLShtE4amMr1PikObLHc3zH3OabxRRW6SSOa9wooooEFFFFABRRRQAUUUUAFFFFABRRRQAUUUUAFGcUUUALmjODlRtPqODSUUWT3HexqWfiPWrDH2bVLlAOADIWH5HIrpbD4pa5bkLcw290vc7SrfpXDUVhPDUp7xOini60PhkewWHxW0mbAvra4tW7sB5i/pz+ldXYeItI1QD7HfwSsf4Q43fl1r51yfWkHBBHDDoR1FclTLKb+F2O6nm9WPxK59PBske9Pr5803xhr+lEC31CR4x/wAs5vnH69Pzrs9L+LJ4TVbAj1ktzn/x01w1Mvqw2Vz0qOaUKnxaHqFFYml+KdH1hR9jv4mc/wDLNjtcfgea2ATiuOScXZnoRnGavF3H0U3JyBTqRVwooooAKKKKACiiigAooqOQMRlXII7etAElFRjc6KdxU45xRGWK4Y8g4z60ASUUUUAFFFIeBQAtFMVw5OM8HBBFPoAKKKKACimCQFyvIIGeRQsgZiuCCPUUAPoopjSBSAc8nGcUAPooooAKKKRm2jPP4CgBaKYHBTcMkfSlRw65FADqKKKACiiigAooooAKKKKACiiigAooooAKKKKACiiigAooooAKKKKACiiigAooooAKKKKACiiigAoophYZI5oAdkCjcPWqt5f2ljbNPdzpBEoyWkbaK4HW/ilbRb4dGgNxIBgTy8IPcDqf0rWnRqVXaCMK2Ip0VebPRJZ4oo2eSRURRlmY4ArjNZ+JOi6azR2jNfTDtF9wH/eP9M15Vq2u6lrUm/ULySX+7GOEX6L0rM46AV6VLLIp3qPXseNXzeT92ivmdTq/xA13VSypcCzhPGy34P8A311rl3YyOzyEu7clmOSabRXpU6MKatBWPJqV51HebuGc0fjRRWhkFFFFABRRRQAUUUUAFFFFMAoo/Gl2+9ACUUuPcfnSfiKluw7BRRxnFHHrRzIOUKMUEYpcj1ouu4crEopcik49RRdMbQUUuPxoyQOlMVhKKKKBBRRRQAUUUUAFFFFABSg+tJRRYB3Qgjgiui0rxxrulbVS7M8I/wCWVx84/A9R+dc3RUTpwmrSRpTqzp6xdj2HRvihpd4Uj1GJ7KU8Fz80f59q7i1u7e7hWa2njmjYZDowINfM31q7p+rX+lT+bp93LbtnJCHhvqOhrzquWRf8N2PWoZvNaVFc+k9wPcUZFeWaH8VCpWLWrfI6GeAfzX/CvRdO1Wx1a2Wewuo54z3Run1HavLq0KlL4kezQxVKurwZfzRTcilrI6BaKKKAInaRPmwpXv60rl+du3A9aeRkUx2PQKSO+KAEBdkBG3JHelRyydAGBwfSjcdgKqSSOgpUIZcgY56e9ACIzFmVgMj0p56UY5z3NKTgZNAEZMn8IXHpmhG3jlSCDgik2hsskhGfQ0Rlssrc45B9aAFT78h/2v6UoZt5BUYA65pAq72IJz3GaSNtwIIw4PzCgBzF/wCED8TTVkJbYy4b9CKFcZZW4YHjPpTldS23PzYoAaP9cP8AdpSG8zcvpjmkH+uH+7Ss4SQBjhSOD70ANMjowDrgHjcO1LISCPlBXIpZCrRN9O1I/wBxfqKAFZ2V1G0bScZzzT2JC/KMn3qOU4CsegYZp+4EcHNACRtvjDEYz2p9RRELCM+/86kBBGQcg0ARxfcXj1/maRd6OFwNpJ5FLF9wfU/zNLFypz6mgB4paKKACiiigAooooAKKKKACiiigAooooAKKKKACiiigAooooAKKKKACiiigAooooAKKKKAEzRmmsdqkkgACuH8RfEew0vfb2GLy7Xg4P7tD7nv9BV06c6jtFGVWtCkrzZ2dzewWcDT3MqRRKMs7nAFeea/8UoY98OiRCd84+0SD5PwHf8AHH4157q+valrs/m6hdNJgnbGOEX6D+tZvNetQy6K1q6nh4nNZS0paFzUtWv9WuPPv7l53zxuPyr9B0FUsmkor04xUVZHjzlKTvJ3CiiimSFFFFABRRRQAUDmgcsB6+lbeneEtd1Qg22mzBD/AMtJRsX9aidSMPidjSFKc3aKuYmKMV6NY/Ce7kCtqGoRxZ6pAu4j8TgfpXU2Hw38PWagyWz3TDnM7kjP0GBXJPMKMdtTupZXiJ76ep4kiM7hUBdj2QZNa1p4W12+GbfSrllP8TLtA/PFe+Wul2Fku21soIR/0zjAq1iuSeZy+wjuhk0fty+48Vtfhh4gn/1xtbf/AH5M/wAga2Lb4SHg3WrfURQ/1Jr1LFKAB2Fc8sfXezOqGV4dbq5wkHwo0NBie5vJj7yBf5CtOH4c+GIRzYeb7ySMf611PelrF4iq95M6Y4ShHaJhxeD/AA9D9zSbXj+8mf51bj0DR4v9Xpdmv+7Ao/pWjRWbnJ7s0VKmtkisunWSD5LSBfpGBThZ26nKwRA+yCp6KXMyuSPYhNpA3WJD7bRTG0+zdcNawsPQxirNFF2HLHsZ0mg6TKf3mmWb/wC9Ap/pVWXwj4fmBD6Rac+kYH8q26KanJbMl0oPdHKzfDrwxMCBp/l57xyMP61mz/CjQpB+5nvIT/10DfzFd5RWkcRVjtJmcsLRlvFHllz8I8ZNtqxwO0sX9Qaxbn4Ya/CCYWtbj0CPtJ/MV7XSYraOPrrrc5Z5Xh5bKx89XnhTXbDPn6Vc7R1dF3j9KyHRom2yKyMOqspB/Wvpwgegqrc6ZZXqFbqzgmU9pIw3866I5pJfEjmnk0fsSPmzFJivcL/4c+HbsEpavbsTnNu5HP06Vy1/8J7hMtp2opJjok6YP5jj9K66eYUZaPQ4amV14apXPOcUlbupeENe0okz6bK0Y/5aRfOP0rDOASOQR2NdkKkJaxaZxTpTpu000JRRRVGQUUUUAFFFFAC59qntL660+4FxZ3EkEw/ijYg/j6/jVeik0mrMqMnF3R6X4f8AilJGVg1uAOvT7TCOfxX/AA/KvSNP1Wz1SBbixuI54iPvI3T6+n4182cmrmm6ne6TdC4sbl4JB1Kng+xHQivOr5dCa5qejPVw2azh7tTVH0nuzSjpXnPh34m29yUtdaQW854E6D9231/u/wAq9DhlSaFJI3V0YZVlOQRXkVKM6TtNHvUcRTrK8GSUhGaWiszYQAAAelAUL09c0tFABRjNFFADPKTOQoB9qcFxS0UANCAFj6nNJsHmB++MfWn0UAIVUnkA/hRtGc96WigBuwbw3oMUuOMHn60tFACbR07elIyhh175p1FACEAjBHFIEA4HAp1FADVQKu3qPehVCDAp1FADVQKAAelCrtB9zmnUUAFFFFABRRRQAUUUUAFFFFABRRRQAUUUUAFFFFABRRRQAUUUUAFFFFABRRSZ9qAFopM0x5VjG5/lUdSegoAcTg1ia94m0zw/B5l7P85HyQpy7/Qf1rkvFXxLggZ7XQ9sswyrXLDKL/u+p/SvL7m7nvbh7m6leadzlnc5Jr0MNgJVPenojycXmcafu0tWdB4h8c6prxaFHa0seghjblh/tHv9OlcxxgAdBRRXtU6UKatBWPn6tadWXNN3CiiirMgoopcUwEopQM0+KCWeZYYY2lkY4VI1LE/lU3VrjUW3ZEdKfl6nFdxo3wz1bUCJNQdbGA/wn5nI+nQfjXoOjeBNE0Uq8VsJ5x/y2n+Y59R2FcVbH04aLU9Gjllapq9DyDSvCetaztazsH8s/wDLWX5E/XrXc6X8J4gqvqt80jd4rcbR+fU/pXpSpt4GKdivOqZhVntoetRyujT1lqzG0vwxpGkbfsdhCjD/AJaFdz/ma2cCjFLXE5OTu2ejCEYq0VYKKKKRQUUUUAFFFFABRRRQAUUUUAFFFFABRRRQAUUUUAFFFFABRRRQAUUUUAFFFFADWHPTisjU/Dek6tn7bYQyk/x7cMPxHNbNJimpOOqZMoRnpJHmmqfCe3fdJpV9JE3aKcbl/Pr/ADrhtV8Ia5o+57qxdoh1lh+df06V9CYprJuGD09K7KWPqw319Tz62WUanw+6fMXXhaSvfdZ8EaLrQLTWqwzn/ltB8jf4H8a881v4ZarY7pNOkW+hB+5nbIB9Dwfwr0qWPpVN9GeRXyyrT1jqjhaKlmt5raVop4nilXqkilT+RqMjFdqkmro85pp2YlFFFMQUUUUAFbugeK9U8PyqLabzLcnL28hyp+nofp+tYVLxjipnCM1aSui6dSVOXNF2Z714b8Z6Z4iRUjfyLsD5reQ/N+HqK6TcD0Ir5iR3jlWSNmR1OVZTgr9DXovhb4lvAVtNdzJH0W6UfMP94d/rXjYnL3D3qeqPoMJmkZ+7V0fc9ZFLUFtdQXVuk9vIssTjKuhyCPrU24YrzXpueummroWiiigYUUUUAFFFFABRRRQAUUUUAFFFFABRRRQAUUUUAFFFFABRRRQAUUUUAFFFFABRRRQAUUUUAFFFFABRRRQAUUUUAFFFFABRRSGgBaaetL3rlvFPjKz8NxNGSs964/dwKf1Y9hVQhKb5YkVKkKceaZr6vrdjotk11ezLHGOg7sfQDua8b8UeN77xCzQRlrawzgQqeX92P9P51i6vrF9rd6bq/mMjn7q9FjHoo7Vn17eFwMafvS1Z81jMxnW92GiD8vwooor0PQ80KKKKBBRRT1UuyqqsWPAVRkk/57UNpK40m9EMHWpYLaa7mWG1ieeV/upGuSa7Tw98Nr/USs+p7rO36+X/AMtG/wDifx/KvUdG0DTdDt/KsbZI8/ec8u/1Y8mvPr4+ENIas9TDZZUq6z0R5xofwwu7kLLrE32aM/8ALGM5c/U9BXpGk+H9L0WEJYWkcRxgvjLN9WPNagUelLgYryK2Iq1X7zPcw+DpUF7q1GbR708UYFGKxOoWiiigAooooAKKKKACiiigAooooAKKKKACiiigAooooAKKKKACiiigAooooAKKKKACiiigAooooAKKKKACiiigAppUZPvTqKAMvVNA0zWIDHf2kc3HDEYZfoeorzjXfhbcQBptGnM6DnyZjh/wbofxr1rFG0elbUsTVpO8WctfCUqytJfM+Zbm1uLKdoLqCSGVTgq64IqI9a+i9Y0PTtZh8q+tUlGPlfoye4I5FeYa/wDDS9sd8+kk3kAyfKPEi/Ts1evh8xpz92ejPDxOV1KfvQ1RwVFOaNkco6sjKcFWGCD7jtSH0xXoJrc8tq2glFFFAgpcmkooGb3hzxXqPhybNswltSfntnPyn3HofevZtA8T6f4htPNtHxKo/ewNw8Z9x6e9fPdWLO+udPu47q0meGeM/K6n8wfUVw4nBRq6x0Z6GEzCdB8stYn0zRXD+EPH0GthbO/KwagBgDosv+77+1dsDn8q8OpTlTlyyWp9LSrQqx5oDqKSlqDUKKKKACiiigAooooAKKKKACiiigAooooAKKKKACiiigAooooAKKKKACiiigAooooAKKKKACiiigAooooAKKKKAEyPWmueOtIzBRk9B1zXlvjX4gGTzNM0WT5OVlul/UIf61rRoyqy5YnPiMRChDmkafjPx/HprSafpTrJe4w8o5WL/Fq8lnmluLh555WlldizO5ySfemHGOM++TSV9Bh8NCjHTc+XxOLnXd3t2Fz60lFFdJyBRRRSAMH0pQD6VLBbzXNwkEETzSucKiAkk16b4Y+GaKUu9dw7/eW0U/Kv+8e/0HA96wr4iFBXl9x1YfCVK7tFfM4vw94S1TxG6tbR+Va5+a4kHy/h6n6V634e8Gab4fRXhiM11j5riQZb8PQfSuhihSCMRxqqIowqqMAVKOleHXxlSs+yPosNl9Kiu7G4pce1OorkSSO8QUtFFMAooooAKKKKACiiigAooooAKKKKACiiigAooooAKKKKACiiigAooooAKKKKACiiigAooooAKKKKACiiigAooooAKKKKACiiigAooooAQ0nPpTqKAOc8QeD9M8QoWuIfLuQPkuIxhh9fX8a8j8R+DtV8OsXnTz7TPFxGOPx9K9/qOaNZU2OAVPBBGQa6qGLqUdFquxw4rAUq6vs+58xUV6t4n+GcUxa70PbFKTlrU8K3+6f4T+leX3FtNa3DwXMLwzIcMjjBBr3KGJp1leL17HzuIwdSg7SWhDRRRXQcgUUUUgHhiGDAkEHII6ivSfBvxDZDFputy5H3Yrsn8g/+NeZ0cd6xrUIVY8szow+JnQleLPpyORXQOGBBHUd6kBGK8X8G+O5tFeOw1Fml08nCv1aH/FfbtXsFvdQ3MMc0LiSKRQyOpyGHtXz+Iw86ErSWh9ThsVDEQ5o7lmimjrTqwOoKKKKACiiigAooooAKKKKACiiigAooooAKKKKACiiigAooooAKKKKACiiigAooooAKKKKACiiigBCajeURqWYqqgZJJxilmcRozMQFUZJJwBXjfjbxtJrMkmnadIy6epw8g4MxHb/d/nW1ChOtOy2OXE4mNCN3uS+NvHcmptJpuluUs1+WWZSQZfYf7P8AOuCPsMYozxjt6UlfQ0aMaUeWJ8rXrzry5pBRRRW5gFKBSUZ4oCzFx3Na+geG9Q8RXXlWke2JT+8nf7qf4n2FbnhHwJc66EvL3fb2HUDGHl+noPf8q9gsLG10+yjtrSBIYUGAiDH+frXmYrHKHu09WevgstdT36miMvw54R03w5D/AKOpkuWAElxJ95vYeg9hW+Fx3NLgUteNKTk7s+hhCMFyxVkJilooqSwooooAKKKKACiiigAooooAKKKKACiiigAooooAKKKKACiiigAooooAKKKKACiiigAooooAKKKKACiiigAooooAKKKKACiiigAooooAKKKKACiiigAooooAKQjNLRQA0rnuawfEfhTTvEUG26QrOoxHcJ99fx7j2roKQgE9KcZOLvEidOM1yyR88+IPDF/4cuvLukLwMcRzoPlb6+h9qxscV9LX1la31nJb3cCTQuMMjjINePeLPANzo2+904PcWA5ZerxD3/vD36+te1hceprkqaM+fxmWun79PVHE0Ue/GD6UV6R5AUUUUCD68/Wur8IeM5/D04t7jdNpzt8y55iPdh7eo71ylOHA5rOrSjVjyyNaNaVKXNE+lrS8gvbeK4tpFlhkUMjqcgirGa8J8H+MJvDV0Ipi0mmyNl4+pjP95f6ivbbO7hvreO4t5VkhkXcjKeCK+exGHlQlZ7H1eFxcMRG63LIpaQUtc51hRRRQAUUUUAFFFFABRRRQAUUUUAFFFFABRRRQAUUUUAFFFFABRRRQAUUUUAFFFJmgAPSo3YKu44AHfNPLcd68r+IHjXzWk0XTZTsB23Mynr6oPb1Na0aMqs1GJz4jEQoQ5pFPx342OpyvpmmylbJflmlX/lqfQf7P864H2HTtRngAcAUlfRUaMaUeWJ8nXryrz5pBRRRWxgFKKSnxxSSypFEjSSOdqooySewxQ7WuxpNvQQKcqMElugA616Z4M+Hv+r1HW4xnhorUjp7v/hWn4K8BJpapqGpqsl8eUjPKw/4t/Ku9CEemK8XF45y9yn959BgctStUqhGoVcAYA4Ap9IOKWvMPaCiiigAooooAKKKKACiiigAooooAKKKKACiiigAooooAKKKKACiiigAooooAKKKKACiiigAooooAKKKKACiiigAooooAKKKKACiiigAooooAKKKKACiiigAooooAKKKKACiiigAooooAD0qN13LjGc1JSYoBnmPjL4eeYZNR0WPa5BaW2UcN7qOx9R3ry9lYMwZSrA4II5Br6cK1wvjTwJFq6vf6cixX4GWUcLNjsfQ+9enhMbyvkqbHi47LVJe0p7njdFSTQS28skM0bRyxnDowwQfTFR44r2U01dHz7TWjCiiimIB1rrPBni+Xw3dCC4LPp0p+dc58s/3h/Ue1cn9aXPrzWdWlGrHlkbUasqU1OJ9M29xFc26TwyLJG6hlZTkEetS14t4E8ZNoky6ffyMdPkb5XP8AyyY/09a9mjdXjVlOQRxivna9CVGfK9j6vC4mOIhzLclooorA6gooooAKKKKACiiigAooooAKKKKACiiigAooooAKKKKACiiigAoopDQAtNPWjJrl/GfilPDenMY2D3sw2wR+nqx9hVQg5y5YmdSpGnDnkYvj/wAZnTYn0nT5MXsgxI6/8sl/+KP6V5Hnj1PrT5ppZ55Jp3aSWRizsxyWJ71HX0eHw8aMLdT5PF4l153e3QKKKK6DkCiinxRySyrFEheRztRVGSSemB3pNpK7Gk27D4YnnlSGFGkldgqooyWJ9K9j8GeCI9DiS9vVEmosvJzkQ57L7+po8EeDI9DgW9vVV9RkHOefJB/hHv6mu2CjHSvExmMc3yQ2Po8vy9U17SpuIoPFPpMClrzj1wooooAKKKKACiiigAooooAKKKKACiiigAooooAKKKKACiiigAooooAKKKKACiiigAooooAKKKKACiiigAooooAKKKKACiiigAooooAKKKKACiiigAooooAKKKKACiiigAooooAKKKKACiiigAooooASk206jFAHF+MvBcWvwNd2irFqSLw3RZQOit/Q14vcQS208kE8bxzRsVdGGCpFfTRUY6VxvjbwZFr9sbu0VU1KMfKRx5oH8Lf0Nehg8W6b5ZbHk4/L1VXtKe54lRUs0L28zwTRtHNGdrowwQR14qLpXup3V0fNtNaMKKKKBBXpXw98ZGMx6HqMnyH5bWVj0/2Cf5flXmtGTkEEgjofSsa9CNaHKzow2IlQnzRPqAGlrhPAPjD+2rUadeyYv4F4Yn/WqO/19fzruRmvm6lOVOXLI+uo1oVoKcR1FFFQahRRRQAUUUUAFFFFABRRRQAUUUUAFFFFABRRRQAUUUUAFIaWmSsEQsxAUckk9KAM3W9WtdG02W+unxHGOB3Y9gPevA9Y1e51rVJb+6YGR2+Vc8IvZRW3438UHxDqhjgc/YLclYgOjnu3+H/165SvdwOF9nHmluz5fMcZ7WfJHZDj9abRRXonmBRRQcCkA5ASwABJzgADk16/4C8FjS411PUY830i5jjI/wBSp/8AZj+lZnw98G58rXNSi97aFh0/2z/QfjXqCLivFx2L537OHzPoctwNv3tRAF9qcOlLRXmHtBRRRQAUUUUAFFFFABRRRQAUUUUAFFFFABRRRQAUUUUAFFFFABRRRQAUUUUAFFFFABRRRQAUUUUAFFFFABRRRQAUUUUAFFFFABRRRQAUUUUAFFFFABRRRQAUUUUAFFFFABRRRQAUUUUAFFFFABRRRQAUUUUAFFFFABSN0paQ0AcJ478FrrEDajYIBqEa5ZQMecB2+teOMrK7KykMDggjkGvpxl3V5n8QvBu8Sa3psf7xebmJByw/vgevr616WAxfK+Sex4uZYHmXtIHltFOOMcU2vbR88FFFFAE9ndT2F5Fd20pjnibcjjt/9ave/CviKDxHpSXceEmX5Zos5KN6fT0r59rc8L+IJvDmsJdRkmB/knjB+8n+IOTn8K48bhvaw5luj0cBjHRnyy2Z9CAg9KWq1pdQ3drHc28ivDIoZWU8EGrA6V891sfUppq6FooooGFFFFABRRRQAUUUUAFFFFABRRRQAUUUUAFFFFADSSB0rzj4l+KzBa/2JaPiaZc3DKeUQ/w/U/y+tdb4m12Lw/o0t65Bk+7EhP33PQV4Dd3M17dy3VzIZJ5nLux9f8/0r0MBhvaS55bI8nM8X7OHs47shz7Ckoor3T5u4UUUUCFA556e1dl4E8Jf23ffbryM/wBnwN0P/LVx/D9B1P5VieGtBuPEWrR2kQKxL880mPuL/iele+WOn22n2EFnbRBIIUCIo7CvNx2K5F7OO7PXyzB+0ftJ7ItCMDGOAOgFOxilorxD6QKKKKACiiigAooooAKKKKACiiigAooooAKKKKACiiigAooooAKKKKACiiigAooooAKKKKACiiigAooooAKKKKACiiigAooooAKKKKACiiigAooooAKKKKACiiigAooooAKKKKACiiigAooooAKKKKACiiigAooooAKKKKACiiigBKYyAk55z1qSmmgTPFvH3hI6PeNqNlHiwnb51H/LJyen+6eo9+K4ojH/ANevpW8sbe9sZrS4jV4ZVKsp7g14J4n8PT+HNXe1fc1u5LwSH+JfT6ivbwOK5/3ctz5zM8H7OXtY7MxKKKK9I8gKPwoooGei/DXxR9muf7Eu3xFKxNuzH7rd1/HtXrSn5RXzErlCHQlXU7lYdQR3r3XwV4k/4SDRFMhAvLfCTrnv2b6GvEzDDcsvaR2PoMqxfNH2Ujqc0tNHWnV5p7SCiiigAooooAKKKKACiiigAooooAKKKKAENNLBckkAAc041wvxH8Rf2VpX2C3kxdXeVyDykfc/0q6cHUmooyrVVSg5s4Hxz4iOv626RN/oVqSkIB4Y92/H+VcvRxjAo7V9PSpqnBQXQ+OrVZVZucuoUUUVZkA61NBBLc3EcEKM8srBEVepJOKiHUV6l8NPC5WL+3LtBvcEWqt/Cvd/qeg9h71hiK6oQ5nudWEw7r1FFfM63wl4cj8OaMtv8rXMh3zyAfeb0HsOldAOlIowKdXzcpOTuz66EFCKjHZBRRRUlhRRRQAUUUUAFFFFABRRRQAUUUUAFFFFABRRRQAUUUUAFFFFABRRRQAUUUUAFFFFABRRRQAUUUUAFFFFABRRRQAUUUUAFFFFABRRRQAUUUUAFFFFABRRRQAUUUUAFFFFABRRRQAUUUUAFFFFABRRRQAUUUUAFFFFABRRRQAUUUUAFFFFACHpWD4p8PReItIe1YhZ1O+GQjO1u2fUetb9NZc04ycZKUSKkI1IuMtj5mubWe0upba4RkmiYq6nqCKhr1b4meFzNb/23aJ+9iGLhV/jQdG+o/ka8qxx1FfS4auq0ObqfI4vDOhU5XsJRRRW5yhW34X16Tw7rUN4MmFvknQd0J/mOv4e9YlOFRUgpxcWaUqjpzU10PpmGeKeKOWJwySAMpHcGpq80+F/iITQNoly+ZIBvt8nqndfw/kfavSt1fM1aTpzcWfYYesq1NTQtFFFZm4UUUUAFFFFABRRRQAUUUUAFFFNY4H40AQ3tzFZ20tzOwSKJC7MewFfPWv6vLrus3F/Nkb2xGpP3EHQV6F8UdfMdvFosEhDzAS3GOydl/Hr+HvXlZ+9Xs5dQtH2r6nz2a4nml7JdBtFFFeoeKFFFORS5UKhZmO1QByT6fmRQ2ktRpXdkbvhLw6/iPXI7ZgRaxfPcMOPl9PqTx+de9wwpBGscYCxoAqqBgAelc/4L8PLoGixxOo+1SnfOw/ven0HSumwK+cxld1qnkj6vL8MqNLzYCloorlO8KKKKACiiigAooooAKKKKACiiigAooooAKKKKACiiigAooooAKKKKACiiigAooooAKKKKACiiigAooooAKKKKACiiigAooooAKKKKACiiigAooooAKKKKACiiigAooooAKKKKACiiigAooooAKKKKACiiigAooooAKKKKACiiigAooooAKKKKACiiigCKaFZkZHAKkYKnoRXg/jLw6fDuuNEin7JP88Deg7r+B/pXvbVz3i7w+niDRZbcAC5T95buezDt9D0rqwmIdGp5M4cfhlWpu26PAaKdIjxyNHIhR0JV1PUHOMfmDTa+iTvsfJtW3ClzSUUwRbsNQm0zULe+tziaBw647+30NfQuj6lDq+l299bnMcyBh7HuPwPFfN9ej/C7XzDdTaNPJ8k2ZYBnow+8PxHP5152Y0OePtI7o9bKsRyT9nJ6M9ZFLTV7806vDPpAooooAKKKKACiiigAooooAQ9Kq395BY2M13cOFhhQu59AKtH7przb4p62YrO30eF8POfNmA/uA8D8T/KtaNN1aigjDE1lRpubPNtW1KbVtWuL+fO+Zy20/wjsPwFUe9KaSvp4x5VZHxspuUnJ9QoopRzTJE9Peu5+Gvh/wDtHVTqc6n7PaH5MjhpP/rDn8q4u2t5bu5jtoU3yysERfUnivoXQtGi0TR7axiOfLX5mx95jyT+Jrz8fX5Ici3Z6mWYb2tTneyNUD2p1J6UteCj6cKKKKYBRRRQAUUUUAFFFFABRRRQAUUUUAFFFFABRRRQAUUUUAFFFFABRRRQAUUUUAFFFFABRRRQAUUUUAFFFFABRRRQAUUUUAFFFFABRRRQAUUUUAFFFFABRRRQAUUUUAFFFFABRRRQAUUUUAFFFFABRRRQAUUUUAFFFFABRRRQAUUUUAFFFFABRRRQAUUUUAIaTHNOooA8c+Jnh/7DqSatAn7m6OJcD7smP6j9Qa4I5zzX0ZrOkRa1pVzY3GNsqYB/ut1B/A81883lrLZXctpcKVnhco4x3Fe5l9f2kOR7o+ZzTDezqe0WzIKKKK9E8oKmtLmWyvIbqBissLh0YdiKhpeCMGi19Bp2dz6O0PVYdY0e3v4iNsqAkf3T3H51o5FeUfCvXBHPcaLKcLJmaDnv/EPywfzr1YcjNfMYik6VRxPscJXVakpIdRRRWJ0hRRRQAUUUUAFISaWmmgBk8qQwSSuwVEUszHoAO9fO+vas+ta1dai+cSt+7X+6g6D8q9V+JOsnTfDhtI3xNenyxz0Xqx/LA/GvF/4cV6+W0bRdRnz+b17yVGPzEooor1jxAo5oqW3ikuJ0ghUtLKwRAO5J4pNpK7Gk27I7/wCF2hLc382sSrmO3/dw56bz1P4D+detqvyjNZmg6TFoui2thGB+6TDEfxMeSfzrUHSvmcTV9tVc/uPsMJh1QpKH3i0UUVidQUUUUAFFFFABRRRQAUUUUAFFFFABRRRQAUUUUAFFFFABRRRQAUUUUAFFFFABRRRQAUUUUAFFFFABRRRQAUUUUAFFFFABRRRQAUUUUAFFFFABRRRQAUUUUAFFFFABRRRQAUUUUAFFFFABRRRQAUUUUAFFFFABRRRQAUUUUAFFFFABRRRQAUUUUAFFFFABRRRQAUUUUANI44ryj4p6EIrmHWokwspEU+Omf4T/AE/KvWO1Z2uaXDrOj3NhKBtmTAJ7HsfzrXD1fZVFI5sXQVak49T5xx6HNJU1xBLaXUtvOuJYnKOPcVCetfTp3Vz4+SadgooopklvTb+XTNRt72E4eCQOPfHUflmvoyxvI76wt7qEgxzIHX6EZr5pFeu/C7WTc6RNpcrEyWjbox6o3+BzXl5lSvFVEezlFblm6b6nodFFFeMfRBRRRQAUUUUAFMOM5zT6ytf1RdH0W9vn/wCWUZ2D1bt+uKaTbsiZSUYuTPHfiDq/9q+KZo0bMNoPJTHQkfeP58fhXK05naVi8jFnY7mJ7mm19RRpqnBQXQ+Lr1HUqOb6hRRRWhkKOtdv8M9F+368dQdd0NkMrnoXPA/Ic/iK4jpk+le9eBtGGjeGreNlAnmHnS8c5Pb8BgVw4+tyUrLdnpZZQ9rWu+h0a5xz1pw6UYoHSvAPqRaKKKACiiigAooooAKKKKACiiigAooooAKKKKACiiigAooooAKKKKACiiigAooooAKKKKACiiigAooooAKKKKACiiigAooooAKKKKACiiigAooooAKKKKACiiigAooooAKKKKACiiigAooooAKKKKACiiigAooooAKKKKACiiigAooooAKKKKACiiigAooooAKKKKACiiigAprj5adSHpQB458T9FNprcepxriK8XD47OuP5j+VcEeTnOfevfvGmjjWfDN1bquZkXzYv95ecfjyPxrwHr2xXvZfV5qXK+h8vmlH2dbmWzCiiivQPMD+Gug8Gat/Y3ie0nZsQynyZuf4W4/Q4rn6DnHBwazq01OLi+prRqOnNTXQ+ngQT1p9c/4Q1U6x4asrtjmTYEk/314P+Nb4OTXy0o8snF9D7OE1OKkuotFFFIsKKKQ0ALXmvxZ1Ty7Oz0tCN0z+bIP9len6/wAq9HLEY5rwXxzqZ1Pxdeur5jhbyE54AXr+ua7cBT5613sjzszq8lCy3ZzhHNJRmivoD5UKKKKANvwppX9teJrKzZcxB/Ml/wB1ef16V9Bxrs4HQDivNfhPpQWC81V05ciGI/7I5P64/KvTBXgZhU56tux9RldH2dHm6sWiiiuE9MKKKKACiiigAooooAKKKKACiiigAooooAKKKKACiiigAooooAKKKKACiiigAooooAKKKKACiiigAooooAKKKKACiiigAooooAKKKKACiiigAooooAKKKKACiiigAooooAKKKKACiiigAooooAKKKKACiiigAooooAKKKKACiiigAooooAKKKKACiiigAooooAKKKKACiiigApDS0UAMIz3rwDxjpI0bxTeWyLiGRvNi47Nzj8DmvoHArzf4r6UJLO01SNfmhcxSEf3W6fr/ADrty+ryVrPZnm5nR9pQv2PKMUlL0pK+gV7any7CiiigR6Z8J9U2zX2lO3DATxj9G/pXqY6189eFdS/snxPYXZOE8zY/H8LcGvoRCT714GYU+StddT6jK6vPRs91oPooorhPTCkPSlpDQBna3frpmi3l62MQxMwz644/WvnFmZ2Z3JLMcknqTXsfxSv/ALN4ajtFOHu5gp9dq/Mf1A/OvG+vNe1llO0HLufOZxVvVUF0CiiivTPHCjBPQZ9KAM1t+EtOOqeKdPtiMoJPMf6Lz/SoqT5IuXY0pQc5qK6ntnhnS/7H8P2VkVwyRguf9o8n9a2RSjpRXy0m5Ntn2sIKMVFdAooopFBRRRQAUUUUAFFFFABRRRQAUUUUAFFFFABRRRQAUUUUAFFFFABRRRQAUUUUAFFFFABRRRQAUUUUAFFFFABRRRQAUUUwnFAD6TNVnv7WK7jtXnjW4kBZIyw3MB1wKsZyOKGK6ew6iiigYUUUUAFFFFABRRRQAUUUUAFFFFABRRRQAUUUUAFFFFABRRRQAUUUUAFFFFABRRRQAUUUUAFFFFABRRRQAUUUUAFFFFABRRRQAUUUUAFFFFABWT4h00avoV7Y4y0sRC/73UfrWtTT3pptO6JnFSi0z5iYMvysMMDgj3ptb/jPTv7M8WX8QGEd/OT6Nz/PNYFfU0588FI+KrQcJuL6BRRRVmYc9utfRHhbUP7U8OWF3nLPCA5PXcOD+oNfPAr1z4S6h5uj3mns3zW829R6Kw/xBrzcyhempdj18oqctZxfU9EooorxD6QKa3SnU1sY5oA8c+Kt95/iG3swfltoMkf7Tc/yArg61/FF7/aHifUrnOQ07Kv0Hy/0rIr6bCw5KUUfG4yp7SvKSCiiitzmAGvRvhPYeZe3+okcRqIVPueT+mPzrzoCvbvhzYCy8IW7kYkuXaY5GD14/QVw5hPlpW7npZXS58Qn21OyooorwD6kKKKKACiiigBCcU3fzzilbrXkHxNv7218TxpBeXEKm2BKxyFR1PpWtCi60+RHNisQqFPnauevbx7Ubx7V83/2zqn/AEE7z/v+3+NH9s6p/wBBO8/7/t/jXf8A2XP+Y83+2Y/yn0hvHtRvHtXzf/bOqf8AQTvP+/7f40f2zqn/AEE7z/v+3+NH9lz/AJg/tmP8p9Ibx7Ubx7V83/2zqn/QTvP+/wC3+NH9s6p/0E7z/v8At/jR/Zc/5g/tmP8AKfSG8e1G8e1fN/8AbOqf9BO8/wC/7f40f2zqn/QTvP8Av+3+NH9lz/mD+2Y/yn0hvHtS7/Svm7+2dUByNTvQfadv8auW/i3xBa/6vWLr/gTb/wCdJ5XUW0kOOc0+sWfQwNGa8Vsvihr1sf8ASFtrtB6oVb8wa6zS/ilpV0ypfxS2TH+I/On5jp+Irmng60Olzrp5jQqdbHfUtVLO+tr+JZrW4jmjbo0bAirdcux3Jpq6CiiigYUUUUAFFFFABRRRQAUUUUAFFFFABSZpar3NxFawyTTyLHEgyzscAD3NGr2E2krsmLYHauF8XfEG30kSWWnbLi96Mc5SL6+p9vzrm/FvxEmv/MstGdorX7r3HRpP930HvXn4zXqYXL3K06h4mNzNJOFL7yzcahd3N+b6a4ka73bhLu+YH29PpXp3g74iJd+Xp+susdxwsdyeFkPo3o36GvKD7UZyMGvQrYWFWPLY8vD4ypRnzJ3Pp0P9KcCSa8a8H/ECbSiljqrvNZdEmPLxfX1X9RXr9rcxXUKTwSLJE65VlOQR9a8Gvh50ZWkfTYbFQxEbx3J6KKKxOoKKKKACiiigApCcUtI3SgBNx70m/wCleW/FO+vLXVtPW3u54VaEkiOQqD83tXA/2zqn/QTvP+/7f4130cBKrBTTPKr5nGjUcOXY+kN49qN49q+b/wC2dU/6Cd5/3/b/ABo/tnVP+gnef9/2/wAa1/suf8xj/bMf5T6Q3j2pd1fN39sap/0Erz/v+3+NeofCy6ubrTtQNzcSzFZwAZHLY+UetYV8DKjDnbOjDZlGvU5OU9DoooriPTCiiigAooooAKKKKACkJx+dLSN0oAbvo3+uK8d+I+oXtt4sMcF7cQp5CHbHIVGefSuR/tjVP+gnef8Af9v8a76WXyqQU+Y8mtmsaVRw5dj6Q3j2o3j2r5v/ALZ1T/oJ3n/f9v8AGj+2dU/6Cd5/3/b/ABrX+y5/zGX9sx/lPpDf9KN5r5v/ALZ1T/oJ3n/f9v8AGvWvhjcz3XhmV7ieSZvtDDdIxY9vWsMRgpUYczdzpwuYrEVORRsdzRRRXEekFFFFABRRRQAUUUUAFFFFABSetLTc80AeVfFmw2zafqKjAYNA5H5j+v5V5rXufxCsPtvg+8O0l4Nsy4GTwef0zXhle9l0+ajbsfL5pT5a7fcKKKK7zzA7YrtPhjfm18V/Z84W5hZcZ4yPm/x/OuLrQ0O8Nhr+n3Q/5Z3CE/QnB/Q1jiIc9KUTow1RwrRkfR6nIp1MU5AI6EU/tXy59mFU9VuhZaVdXRIHlRM/PsKt54rlfiJd/ZfBd5xzNti/M1pTjzTSMq0+SnKR4WX3sZD1f5j+NNoor6pJJHxT1CiiigQ6NGkkVFGWdgoHueK+k9LtVstLtLRRxDEsY/AYrwLwrZ/bvFOmwEZUzqzfRfm/pX0MK8bM53koHv5ND3ZT+Q+iiivLPcCiiigAooooAa3WvGfir/yNcX/Xsv8AM17M3WvGfir/AMjXF/17L/M125f/ABzzc1/3d+qOGooor6A+WCiiigAooooAKKKKACiiigAooopgW9P1K+0q4E9jdSQOO6Hg/UdP0r03w38TYbl0tdajEEh4Fwv3D/vf3f5V5PSk5GOv1rmrYWnVWq1OvD4yrRfuvQ+m45Y5Y1kjdWRhkMDkEU6vCPC3jS88OSrC5afTyfmhJ5T3U/0r2nTNUtNWsY7uzlEkTjgjsfQ+hrwsRhp0HrsfSYXGU8QtNGaNFJuoBya5zsFooooAKKKKACikJxRmgBaRulJu9jXIeLfHdloMbW1vi51A9IgflT3Y/wBOtXThKpLliZ1asKUeabsja1zX7DQLM3N7MB/cjHLOfQCvFvE3i2/8SXBWVjBZqfktlPH1b1P6CsrUtUu9WvXvL2ZpZ27noo9AOwqn15Ne3hcDGl70tWfN4zMZ1/djpEU47UlFFegeYFFFGPelcB3eur8D69rGnaoljYxSXkErfPbdl9WB/h/lVLw34S1DxLcDyVMNopw9w44+i+pr2jQfDmn+H7MW9lEASPnlbl3Puf6V52NxNNR5LXZ6+XYSrKSqLRGpGSVBIwccipB0pFGBS57V4Z9H6i0UmaM0DFopAc0tABSN0paRulAHkfxb/wCQzpv/AFwb/wBCrzuvRPi3/wAhnTf+uDf+hV53X0eB/gI+SzH/AHmQUUUV1HCFes/CP/kFan/18L/6DXk1es/CT/kFan/18L/6DXFj/wCA/U9LKv8AeF6M9Iooor58+pCiiigAooooAKKKKACmt0p1NbpQB4p8T/8AkcG/690/rXF12nxP/wCRwb/r3T+tcXX0mD/gxPj8b/vE/UKKKK6TkCvZPhT/AMivN/18t/IV432r2T4U/wDIrzf9fLfyFcGY/wAH5o9TKf8AeF6M72iiivBPpwooooAKKKKACiiigAooooAKKKKAK9/brd6fcWzfdljZD+IxXzTLE0EjwuMPGxQj0wcV9Ot90189+MLP7F4t1KIDCmUyL9G5/rXqZZO0pRPFzmHuxmYdFFFeyfPBRnCsfQZFFFA1ufR2g3f27QLC5zkyQKSffHP61pDpXHfDW7+0+DLdD1gkaL9c/wBa7EdK+Wqx5ajj2PtKE+elGXdCdB+Fed/Fq526LY2ueZZy34KP/rivQz056YryT4tXBbVtPtc/KkLSfiTj/wBlFbYKN66uc2Yz5cPI88ooor6M+TCiiimB2nwvtRP4tMxH+ogZh9Tgf1r2pa8v+Edv/wAhS6PqkY/Un+Yr1EDAr53HyvXaPqsrhy4ZeY6iiiuM9EKKKKACiiigBrda8Z+Kv/I1xf8AXsv8zXszda8Z+Kv/ACNcX/Xsv8zXbl/8c83Nf93fqjhqKKK+gPlgoopQOCfahtLcBKK9OtfhVbXFrBMdVmXzUV8eWOMj/wCvU/8AwqK2/wCgvP8A9+hXE8fQXU9BZZiWr2PKqK9V/wCFRW3/AEF5/wDv0KP+FRW3/QXn/wC/Qo/tCh3D+y8T2/E8qor0mf4SXCqTb6rG57LJCR+oNc1qfgbXtKjaSWyM8S/8tLc7/wAcdf0rSGMoz0TMqmBrw3ic3RR0OCCMdjRXTdPY5bBRRRQIUdc1u+GfEtz4Z1ESxZe1kI86HP3h6j3FYNHWoqU4zjyyNKdSVOSlF6n0np+oW+p2cN3aSLJDKuQwq4OteJeAfFLaHqQsbmQiwuWwc9I3PRvoemK9sQ575r5zE0HRnbofWYPEqvT5uqH0UUVgdYUUUlAARmopJViVncqqrySxwAKqavq9no1o13ezrFCo79SfQDua8Z8VeNr3xC7QR7rbT+0QPzSe7/4dK3oYadZ6bHHisZDDrXc6Lxb8Ry5ksdDcd1kux39k/wAa81ZmdizsWYnJY9Sfem/SivoKOHhSjZI+ZxGKnXlzSYUUUVucwUUVZsbC61K7S1s4Hnnc4VEH6k9h7mpbUVdlRi5OyK4x759q9A8J/Dqa+Md9rKvDb9Uts4aQf7XoPaum8J/D+10YJeX+y5vx04+SL/dHc+9duFAA4rx8Vj2/dpaeZ7uCyyz5633EVvawWkCQ28SxRIMKiDAAqZRzS4FB4ry/NnuJWVkLUUkgjDMxAUDJJOMVW1LU7XSrR7u8nWGBBklj19h71414s8dXniBntrbfbadnGzo0n+97e1b0MNOs9NjkxOLhQWr1O/8A+Fk6L/bg0/eTD903Y/1Yf0+nv/8ArrrkkWRQykMpGQQa+Zegx2xj8K6/wj46utAdLW7L3GndMdWi/wB31HtXdXy7ljenqzzsNmvNO1XY9wXpS1U0+/ttSs0urSZZoZBlWU1aryno7M9tNNXWwtI3SlpG6UDPI/i3/wAhnTf+uDf+hV53Xonxb/5DOm/9cG/9Crzuvo8D/AR8lmP+8yCiiiuo4Qr1n4Sf8grU/wDr4X/0GvJq9Z+En/IK1P8A6+F/9Brix/8AAfqellX+8L0Z6RRRRXz59SFFFFABRRRQAUUUUAFNbpTqa3SgDxT4n/8AI4N/17p/WuLrtPif/wAjg3/Xun9a4uvpMH/BifH43/eJ+oUUUV0nIHavZPhT/wAivN/18t/IV432r2T4U/8AIrzf9fLfyFcGY/wfmj1Mp/3hejO9ooorwT6cKKKKACiiigAooooAKKKKACiiigBD0rxj4pWoh8UxTgf8fFuCT9CRXs56GvMfi5b5g0u6A+67xk/UAj+RrswMuWuvM8/M4c2HfkeXGkoor6E+VCgdaKBTEeq/CS5H2HUrU5OyVZOT6jH9K9LH3a8d+FFyU8QXlvkbZbfd+KsP8TXsQ6V83jY8tdn1mWy5sPHyGn+leI/Eycy+MpU3ZEUKKB6cZ/rXt5rwDxxKZvGeptnOJAo/ACtcuV61/IwzeVqCXdnP0UUV7x80FHNFL3ouM9j+FFvs8LTTY5luW/QAV3nauX+HUIh8E2JAx5m9z+LH/Cupr5jESvVk/M+ywkeWhFeQUUUVidAUUUUAFFFFADW614z8Vf8Aka4v+vZf5mvZm614z8Vf+Rri/wCvZf5mu3L/AOOebmv+7v1Rw1FFFfQHywUdjRR2NKWzHHc+lNMH/Ers/wDrgn8hVrHtVbS/+QVZ/wDXFP5CrlfKS3Z9vBe6hmPajHtT6KRVhuKQg0+iiwzlfEXgfTNfDOYvs932njHX/eHQ14/rvh6/8O332a9jyG5jlX7sg9j/ADBr6KrM1jRrXW7GWzvUDxP0P8SHsQfWuzDYyVF2lqjzsXl9OsrwVpHziQR1GKK1df0K58P6rJZ3PzADdFLjiRc9fb3FZVe/CanHmjsz5ipBwk4y3QUUUVRA7j1r2n4c+Ijq2jm0uXBu7MBDnqyfwn9MfhXilbnhLWW0PxHa3RbELHy5h6ox5P4HmuTGUFVp+aO7AYh0aqfR7n0JkHvRketMQ5XOc5oLAZycY6k187qfW9Ljiwx1rmfFPjGw8OW5RmE16w+S3Q8/VvQVz/i34ix2ZksNFZZbgfK9x1VPXHqa8qmme4meaZ2klc5Z3OWJ9zXoYXAub5qmiPHxuZRh7lPVl7Wdcv8AXbw3N9Pvb+BB92Meiis7PFJRXtxhGKtHY+fnOU3eerCiiiqIClH0pK77wn8PJ9S8u91hWt7TqkPR5B7/AN0frWVWtGjHmmb0MPOtLlgjnvDvhXUPElyFt0Mdup+e4YfKPYepr2nw/wCGrDw7aeTZRYdv9ZM3LOfc/wBK0bS0gsoI7e2iSKFBhUQYAq1Xg4jFzrPsj6bCYGGHV95DaXNBppYDPtXKdrHbh61geJ/Fen+HLUNO/mXDf6u3Q/M3v7D3rC8WfEG30kSWOmFbi+6M/VIj7+p9q8iu7q4vrl7m6meadzlnc5Jr0MNgZVPelojysZmUaa5KerL+u+Ib/wAQ3n2i9lyqn93Cv3EHt7+9ZNFFe3CEYK0dD52dSU3zSd2A4pc8UlFUtCb9zc8O+KL/AMOXPmWzB7dz+9t2PD+/sfeva9A8Q2HiCyFxZzAkf6yJuHjPoRXzyBn8K7jwH4Y1a51CLVYpXsbRCMvjmcdwAe3ufwrzcfQpOPO3ZnrZdiqqmqa1X5HtFI3Sl7UjdK8Q+kPI/i3/AMhnTf8Arg3/AKFXndeifFv/AJDOm/8AXBv/AEKvO6+jwP8AAR8lmP8AvMgooorqOEK9Z+En/IK1P/r4X/0GvJq9Z+En/IK1P/r4X/0GuLH/AMB+p6WVf7wvRnpFFFFfPn1IUUUUAFFFFABRRRQAU1ulOprdKAPFPif/AMjg3/Xun9a4uu0+J/8AyODf9e6f1ri6+kwf8GJ8fjf94n6hRRRXScgdq9k+FP8AyK83/Xy38hXjfavZPhT/AMivN/18t/IVwZj/AAfmj1Mp/wB4XozvaKKK8E+nCiiigAooooAKKKKACiiigAooooAQ9K4f4pweZ4SWTA/dXCHn3yP613J6Vy/xAiE3grUcj7ihx+BFa0HapFnPio81GS8jwaiiivqD4wKKKKAOs+HM3leNLVc4EkboffjI/WvdB92vnvwdIYfGGlPnH78KfoQRX0IOleFmS/ep+R9Lk7vRa8xDXzl4hlM3iPU39bqQfkxFfRjdD9K+a9SfzNUvJOPmnkP/AI8avK178mZ5y/ciirRRRXtHzwUdifaijPB+lA0fQ3hCPyvCWlp/07qfz5/rW3WfoUflaBp8f922jH/jorQr5SbvJs+2pK1OK8goooqTQKKKKACiiigBrda8Z+Kv/I1xf9ey/wAzXszda8Z+Kv8AyNcX/Xsv8zXbl/8AHPNzX/d36o4aiiivoD5YKOxoo7GlLZlR3PpXS/8AkFWf/XFP5CrlU9L/AOQVZ/8AXFP5CrlfKS3Z9vD4UFFFFIoKKKKACkxS0UAcr438OJr+hSeWmby3BkgPqe6/j/hXhODnB4OcEelfT5xg14N480kaR4puFjXbDcjz4x9ev65r1ctre97OWx4eb4dWVWKOYPWilPakr2DwAozwcUUd6GM9y8KeI7eTwTa319cJGLdPKmdz3Xj8TjFcH4s8f3Wts9pp5a2sehbo8o9/Qe1caZZPIEHmN5IbeI8/Lu9cetMJzXDSwMITcnqehWzGpUpqC0DPGBwPSkooruPP1CiiigQuMnip7SzuL66S1tYmmnc4VFHJ/wDre9anh7wxqHiK68u0TZCp/eXDD5FH9T7fnXs/h3wvp3h228u1i3TMP3k7j5nP+HtXFicbGjotZHo4TL513d6ROe8I/Dy30wR3up7Z70YZU6pH/ifeu9C8YzShQKWvCqVZVJc0mfSUaEKMeWCExS0h6cVl6zrlloVi13fThEA+VerOfQDuahJt2RpKSiuZl+4uY7WJpZnWOJF3M7nAArybxd8RZb8vY6M7RW/3XuRwz/7voPfqawfFHjG+8SylXLQWKn5Lde/oW9TXOE5r2cLgFH3qu/Y8DGZlz+5S27iDrRmiivUPFCiiimAUqozsFQFmJwAOSfpVrT9Ou9VvUtLKBppnOAq+nqewFexeEfA1poCrc3IS51AjlyPlj9l/xrkxGKhRWur7HbhcFUrvTRdzA8H/AA4JCahrsZHRo7Q/zf8Aw/OvT0jVUATAUDAAHAFOAHcU6vBrVp1Zc0j6ehh6dGPLBBTW6Up6Vja/4jsfD9l9ovHyx4jiXl5D7D+tZqLk7Lc0nOMFeWx558W/+Qzpv/XBv/Qq87rZ8R+IbvxJqP2u6VY1QbYol5CL9e5rGr6XC05U6UYy3PkcZVjVrSnHZhRRRW5yhXrPwk/5BWp/9fC/+g15NXrPwk/5BWp/9fC/+g1xY/8AgP1PSyv/AHhejPSKKKK+fPqQooooAKKKKACiiigAprdKdTW6UAeKfE//AJHBv+vdP61xddp8T/8AkcG/690/rXF19Jg/4MT4/G/7xP1Ciiiuk5A7V7J8Kf8AkV5v+vlv5CvG+1eyfCn/AJFeb/r5b+QrgzH+D80eplP+8L0Z3tFFFeCfThRRRQAUUUUAFFFFABRRRQAUUUUAIelY/iiET+GNSQjObdzj6DNbNUNWTzdIvY/70Dj81NOLtNMzqq8Gj5t/hXnPFFHYUV9YndHxL3YUUUUCL2jSGLW9PcdVuY//AEIV9Jdq+Z7NhHeW8n92ZD9MMK+l4zmNT6ivGzNWnFn0GTS92aEb7h+lfMszl55GPd2P5kmvpp/uH6V8xt99/wDeP86eVbz+ROc7Q+Y2iiivYPBClFJR24pPZjjufTGnqE062UHIESgflVmobUYtYh6IP5VNXyj3PuIfCgooopFBRRRQAUUUUANbrXjPxV/5GuL/AK9l/ma9mbrXjPxV/wCRri/69l/ma7cv/jnm5r/u79UcNRRRX0B8sFHY0UdjSlsyo7n0rpf/ACCrP/rin8hVyqel/wDIKs/+uKfyFXK+Uluz7eHwoKKKKRQUUUUAFFFFACHpXmvxaswbLTr0AZjkaIn2IyP5GvSj0ri/iegfwbIx/gnjP64/rW+Gly1Ys5MdHmw815Hih60lB65or6dnx4UUUUgCiiigAooooAX+Hmu58J/D641by73VA9vY/eWPo8o/oP1rE8IX2k2GtpLq9t5sXARyMiJvUr3/AKda96hmjmgSWJleNxlWU5BB9K8zHYmcHyRVvM9jLcJTqLnm7+QyysoNPto7e1hWKFBhUQYAq13oozXittvU+iSSVkLTCRk8ihpVU4bjjNeb+MPiLHbGSx0Rlkm+691/CnqF9T79K0pUpVXaJlWrwox5ps3/ABR40sfDkRiUie+YZSFT0929BXjWq6vfa1etdX9wZX/hHRVHoB2FU5ZZJ5WllcySOcs7HJJ9zUde9hsHCjruz5jFY6eIdtkKaSiius4QoopRjrnA9aADBrb8O+GL7xJciO2TZAh/eXDj5V+nqfYfjW14T8AXOtlLzUd9vYHBVejy/T0HvXsFnYQWFpHbWkSQwoMKqj/PPvXm4rHqHu09Wevg8slUtOpojP8AD/hyw8PWiwWcWGPMkr8u59zW3Tcc/SlzzXjSk5O73PooQjBcsVZCN1pMj1FI7Ada858YfERLUyWGiOHnztkuRyqeu31Pv296qlSlVlyxMq9eFGPNNm34r8bWfh2IwRbbi/YfJEDwvux7fTqa8Z1PUrvVrx7u9nM0z9z0UegHYVWkleWR5JHZ3c5Z2OSx9zTK97DYSNFaavufMYvGzxDtsuwUUUV1nEFFFFABXrPwk/5BWp/9fC/+g15NXrPwk/5BWp/9fC/+g1xY/wDgP1PSyv8A3hejPSKKKK+fPqQooooAKKKKACiiigAprdKdTW6UAeKfE/8A5HBv+vdP61xddp8T/wDkcG/690/rXF19Jg/4MT4/G/7xP1Ciiiuk5A7V7J8Kf+RXm/6+W/kK8b7V7J8Kf+RXm/6+W/kK4Mx/g/NHqZT/ALwvRne0UUV4J9OFFFFABRRRQAUUUUAFFFFABRRRQAVBdqHtJlY4BjYE/hU9RyjMTA9CMGhbilsz5jb7zfU0lOf/AFj/AO8f502vrI7I+Hl8TClXrSUo602SODFHDD+Egj86+m4TmCM+qj+VfMRr6cg/494/9wfyryM13j8z38m+38hX+4fpXzG333/3j/Ovps8gj2r5mmQpPIpxkOw/ImllW8l6CznaHzI6KKK9g8EKO1Hel7d/wpPZjW59NWpzaxH1Qfyqaq2nsH062YdDEpH5VZr5R7n3EPhQUUUUigooooAKKKKAGt1rxn4q/wDI1xf9ey/zNezN1rxn4q/8jXF/17L/ADNduX/xzzc1/wB3fqjhqKKK+gPlgo7GijsaUtmVHc+ldL/5BVn/ANcU/kKuVT0v/kFWf/XFP5CrlfKS3Z9vD4UFFFFIoKKKKACiiigBD0ri/ie4XwZIp/jnjH65/pXaHpXmvxavALDTrEH5nlaVh7AY/r+ldGFjzVoo5MbLlw835HlPPeijvRX0p8eFFFFABRRRQAUUUUAKPT1rq/CXjW68OSLbT7p9NY8pnmP1K/4VyeeKKipShUjyzVzalWnSlzQdj6VstQttRtI7m0lWaFxlWU0X1/bafaSXV3KkUMYyzMcAV4R4a8UX3hu73W58y2cjzbdjw3uPQ+9R+IvEuoeI7nzLt9kCn91bqflQf1PvXkPLJ+05b+6e5/a0PZXt7xueLvH1zrRez0/fbWHRj0eX6+g9q4n/ACPajrRXrUqMKUeWKPDrV51pc03cKKKK0MQopR0rQ0jRr7XLxbWwgLyH7zdFQepPpUymoq8tiowlJ2RShhkmmWGKN5JHOFRRkk+mK9U8H/DpLYx32tqJZx80dseVj+vqfaug8LeDbHw7GJMCe+YYedh09Qo7CuoAA6CvFxWOdT3IbH0WCy6MPfqbjVQKMDgDoKcOlLTScV53meul0Qp6VWu7uGyge4uJEjhQZZ2OAKqazrllodi13fTbFHCqOWc+gHc14r4n8W3/AImuD5hMNkpzHbg8fVvU104fCzrvTY4sXjqeHVr6mx4v+IE+sFrLSy0FieHk6PKP6L+tcMQM8cUZOMZpK+gpUYUY8sUfMV8ROtLmmwooorQwCiiimAUUUUgCvWfhJ/yCtT/6+F/9BryavWfhJ/yCtT/6+F/9Brix/wDAfqellX+8L0Z6RRRRXz59SFFFFABRRRQAUUUUAFNbpTqa3SgDxT4n/wDI4N/17p/WuLrtPif/AMjg3/Xun9a4uvpMH/BifH43/eJ+oUUUV0nIHavZPhT/AMivN/18t/IV432r2T4U/wDIrzf9fLfyFcGY/wAH5o9TKf8AeF6M72iiivBPpwooooAKKKKACiiigAooooAKKKKACo5TtiYnoBzUlV7tgtnMzcqI2JH4U1uTL4WfND/6x/8AeP8AOm0rcsTzyT1pK+rjsj4iXxMKB1oopkgehr6dg/494/8AcH8q+ZFUu20dWIA/OvpyEYgjHoo/lXk5r9lep7+Tfb+QHv8ASvmvUo/K1S8jx9yeRfyY19K9q+cvEKGLxHqkZ7XUn/oRqMrfvteQ85j7kX5mbRRRXsnz4DrSnoeaSjsfpSeqsNM+kdDk83QdPk/vW0Z/8dFaFYvhGXzvCWlv/wBO6j8hitqvlZq0mj7ek7wT8goooqSwooooAKKKKAGt1rxn4q/8jXF/17L/ADNezN1rxn4q/wDI1xf9ey/zNduX/wAc83Nf93fqjhqKKK+gPlgo7GijsaUtmOO59K6X/wAgqz/64p/IVcqnpf8AyCrP/rin8hVyvlJbs+4h8KCiiikUFFFFABRmikIoBiEjb1rwfx9qw1bxVcGNt0Nt+4jP0+9+tepeNfEK+H9CkdG/0uceXAP9ru34dfyrwg9Mk5YnJPrXqZbRd3VZ4eb4hWVFDaKKK9k8AKPX6UUdj1/Ci9hrc2bXw1qV9okmrWsRmhjkKMqDLYHVvcfSsbvX0D4R0s6V4WsbVgA/l75BjHzHk/l0/Cue8W/D2DUi99pYjgveS0eMJKff0NeZSzBe0cJ7dGexVyuXs1OD1PH6KmurSeyuJLe5iaKaM4ZHGCKhr0k01dHjtOLs0FFFFMQUUUUWHcKKKByaYgpcHGe1KFyQBzk4A9a9F8I/Dl7opf64hji+8lr/ABN7t6D2/OsK2IhRV5M6KGGnXlywRz/hbwZf+I5BJhrewB+ecjk+y+p969m0nRLLRLFbWwgEUY+8f4mPqT3NX7eFIIRFEqoijCqowAPpUteDiMTOs9dF2Pp8JgoYeOm/cbilFLTGOAD0rmOwcWA6muY8VeMLLw5ARkT3jD93Ap5+p9BWL4v+IcOnF7DSmSa86PLnKxf4mvJZ55rm4e4uJXlmc5Z3OSa9HCYGVX3p7HkY3Mo0/cp7lrVtYvtbvmu7+cySH7q/woPRR2/z1qhRRXtxhGC5UfPSnKT5pasKKKKZAUoBpUUuwRFLOxwFHUmvS/CPw3LGO+1xePvJZ9vbf/hWNbEQoK8/uOjD4WpXlaKOGj0DUG0KbWXhMdnEQFZxjzCTj5f8elZde4fEONYvA12igBVMYAA6DcK8QPWssJXlWi5PubY7DrDyUF2EooorrOEK9Z+En/IK1P8A6+F/9BryavWfhJ/yCtT/AOvhf/Qa4sf/AAH6npZV/vC9GekUUUV8+fUhRRRQAUUUUAFFFFABTW6U6mt0oA8U+J//ACODf9e6f1ri67T4n/8AI4N/17p/WuLr6TB/wYnx+N/3ifqFFFFdJyB2r2T4U/8AIrzf9fLfyFeN9q9k+FP/ACK83/Xy38hXBmP8H5o9TKf94XozvaKKK8E+nCiiigAooooAKKKKACiiigAooooAQ9KparJ5ekXr/wB2B2/JTV7tWP4nmEHhnU5CcAW7jP1GKqCvJIio7QbPnbsKKB91fpRX1S2PiHuFFFFMRPZpvvbdOzSop98sK+mE4jUe1fN2jxmXWtPjHVrmP/0IV9JDpXjZo/eij6DJl7s2GOK+fvG0XleM9UGMZlDD6FQf8a+gCeK8O+JUPleM5mxgSwow98DFZ5c7VreRtm6vRT8zkaKKK90+ZClH86QdaXHPFAHu3w6m87wTYjOTHuQ/gxrqq4P4UT+Z4WmhyP3Vyw49wDXeV8xiI8tWS8z7PCy5qMX5BRRRWJ0BRRRQAUUUUANbrXjPxV/5GuL/AK9l/ma9mbrXjPxV/wCRri/69l/ma7cv/jnm5r/u79UcNRRRX0B8sFHY0UdjSlsyo7n0rpf/ACCrP/rin8hVyqel/wDIKs/+uKfyFXK+Uluz7eHwoKKKKRQUhOKWmtQAuaoarq9ro1jLeXsqxxRj8WPYAdzWZ4g8X6Z4ejIuJhJckfLbxkFz9f7o9zXjfiLxLf8AiS+E922yFD+6gT7qf4n1Jrrw2EnWd7WR5+Lx0KMWlrIj8Ra/c+ItWe8nBSMDbDFniNc/z9TWTSk9jSV9BCChHlWx8xUqSnLnluFFFFUZi98VveDdGOteJbaFk3QQnzpuP4V6D8TxWAM7hjk54r3HwB4c/sTRRNcLi8ugJJM/wr/Cv4Dr71x42uqVNrqzvy/DutVV9kdYvSnbc96MAdKcOlfPWPrDn/EvhLT/ABHakXC7LhR+7nQfMv8AiPavFdd8OX/h678i9T5W/wBXMg+Rx/j7V9EnpVLUdOtNTs3tb23SaFxyrD9fr712YbGTou26PPxmAhXV1pI+bKK7Lxb4Eu9DZrqy33Wn9SeS8Q/2vUe/51x2QRxXuUqsaseaDPmq1GdKXLNCUUUVqYhQOtFFAHU+BdT0jTdbV9UgUsxHlXDHIi+o/r2r3KN0kUOhDKRkEdDXzJx36V2ng7x1PoTpZXrPNpxPHdofp7e1eXjcG5+/DVns5djo0v3c9Ee1g0uags7mG9tkuIJUlhcbkdTkEVW1XVrTRrOS7vZ1ihUd+pPoB3PtXjpNuyPfc4qPM9i3NcJBE0sjqkaDLMxwAPWvJvGPxFkvw+n6OxjtjkPcjhpP930Hv3rF8V+M7zxJK0KloNPU/LEDy/u3+HQVy9exhMAl79T7jwcdmTl7lLbuHaiiivUseNdhRRRQAVd0zSrzWLxLSxgaWVuuOij1J7CtXwx4QvvEkoZAYbNT+8uGHH0X1P6V7Romg6foNgLaxhC/33P3nPqTXDisbGl7sdWelg8ulXtOWkfzMXwn4Hs9AVbifFxfkcykfKnsg7fWuu2gUuBS14VSpKcuaR9JSpQpR5YnJfEj/kSLz/eT/wBCFeGV7n8SP+RIvP8AeT/0IV4ZXs5Z/DfqfPZx/FXoFFFFekeSFes/CT/kFan/ANfC/wDoNeTV6x8JP+QVqf8A18L/AOg1xY/+A/U9LK/94Xoz0miiivnz6kKKKKACiiigAooooAKa3SnU1ulAHinxP/5HBv8Ar3T+tcXXafE//kcG/wCvdP61xdfSYP8AgxPj8b/vE/UKKKK6TkDtXsnwp/5Feb/r5b+QrxvtXsnwp/5Feb/r5b+QrgzH+D80eplP+8L0Z3tFFFeCfThRRRQAUUUUAFFFFABRRRQAUUUUAB6Vy/j+UQ+CdSycb0CD8SK6iuG+KU4j8KCLj97cIvPtk/0rWgr1YrzOfFS5aMn5HjBpKU9aSvqT4wKKKB1pMDb8IRed4v0tP+ngE/QAmvoUdK8K+HcPm+NrQ4yI0dz7cY/mRXuo6V4WZP8Ae2Ppsojai35iGvIvizbldZsbjHyyQFPxBz/UV67g1518WrTdpOn3XeOcx/8AfQ/+tWOCly14m2Yx5sNLyPJaKKK+jPkwooooA9O+Edx8uqWpOBlJB+OR/QV6iK8U+F90IfFjQk/6+3ZQPcEH+hr2sA4r57HxtXfmfU5XPmw6XYdRRRXGekFFFFABRRRQA1uteM/FX/ka4v8Ar2X+Zr2ZuteM/FX/AJGuL/r2X+Zrty/+Oebmv+7v1Rw1FFFfQHywUdQaKUHFAXtqeo2nxUsre0hhOm3BMUapnevOAKm/4W3Y/wDQMuP++1ryeiuL6hR3t+J6CzPELRM9Y/4W3Y/9Ay4/77Wk/wCFuWWP+QXc/wDfa15RRR/Z9Ht+I/7TxPc9Nn+Lb7SLfSPmxwZJuPyArnNT+IOv6mpjF0tpG38Nuu0/99da5bIpKuOCox2X3mU8fXno5DmYu7O7MzMckk5JptFFdWysjkbvqFFFFMQUuCaAMmuu8G+DJ/EMy3Nypj0yM5Jxgyn0Ht6msqtWNKPNI2o0ZVZ8sS98PPCbaldpq97GfscLZhVh/rHHf6D+dewoMVHb2sdtCkMKLHEgAVF4AHtU1fOV60q0+Zn1mFw0aEOVbi0UUVidIUUUUAMcBuCMgjmvNvFvw5Sfff6HGEmPL23RW9Svof0r0sikxx2rWlVnSlzRZhXw8K0eWaPmSSKSKZopUaORDhkYYIPoRUftXu/inwVZeIojKNsF8o+SdV6+zDuP5V4xq+jX2iXjWt9CUfqGHKuPUHvXu4bGRrK2zPmcXgp0H3Rn0UEYorrOEKUGkooGdF4Z8X33hqRhH+/s3OXty2Bn1Hoapa3r19r96bm9mzg/JEvCIPYf16msql4xWSo01PntqauvUcFTb0EooorUxCl5pKs2dnc391Ha2cLzzyHCog5/+sPehtJXb0KjFydkV8EEcH8K9B8JfDqW+2Xuso0Vv1S26M/+96D2rpPCPw9t9HZL3UdlzfDlRjKRf4n3ruApBrxsVj3L3Kf3nu4PK+W06v3EdrBHbQLDDEscaDCoowAKnpAMUteWe2lZWQUhpaQ0DOS+JH/IkXn+8n/oQrwyvc/iR/yJF5/vJ/6EK8Mr28s/hv1Pm84/ir0CiiivSPICtTSvEGq6LHJHpt2YFkYM4Cg5IGO/tWXRUygpKzV/UuE5QfNB2Z0v/CfeJv8AoKP/AN8L/hR/wn3if/oJyf8AfC/4VzXPtRzWf1ej/KvuNvrVf+d/edL/AMJ94n/6Ccn/AHwv+FH/AAn3if8A6Ccn/fC/4VzXNHNH1ej/ACr7g+tV/wCd/edL/wAJ94n/AOgnJ/3wv+FH/CfeJ/8AoJyf98L/AIVzXNHNH1ej/KvuD61X/nf3nS/8J94n/wCgnJ/3wv8AhR/wnvib/oKP/wB8L/hXNc0c+1P6vR/lX3B9arfzv7z2H4ba9qetjUBqNyZ/KKbCVAxnOen0rvT0rzH4Q9NW+sf9a9ONfP4uMY1ZKJ9NgZOVCLk7s8V+J/8AyODf9e6f1ri67T4n/wDI4N/17p/WuLr3MH/BifN43/eJ+oUUUV0nIFbGl+JtY0a2Nvp98YYi28rtB579ax6KmUFNWav6l05yg+aLsdL/AMJ94n/6Ccn/AHwv+FH/AAn3if8A6Ccn/fC/4VzXNGT7Vn9Xo/yr7jb61W/mf3nS/wDCfeJ/+gnJ/wB8L/hR/wAJ94n/AOgnJ/3wv+Fc1zRzR9Xo/wAq+4PrVf8Anf3nS/8ACfeJ/wDoJyf98L/hR/wn3if/AKCcn/fC/wCFc1zRzR9Xo/yr7g+tV/53950v/CfeJ/8AoJyf98L/AIUh8f8AicA/8TOT/vhf8K5vmg/dP0o+r0f5V9wfWq38z+8+jtEmlutE0+4mbdLLbxu5x1JUE/qa0hWV4c/5FvTP+vSL/wBBFaor5mW7Pr6bvBC0UUUixD0NeYfFufbbaZag/ekeQ/gAB/M16eeleMfFO6E3iiGAH/UW4yPckmuvAx5q6PPzOXLh35nDUUGivok7nygUUUDrQB33wot9/iK7uCBiK32/iWH+Br2IdK8y+ElrttdTuu7SJH09Bn+temjpXzuOlzV2fWZZG2Gj5i1yfxHtPtPgq7I6wFZefY811lUdZtftujXlttB82FlAPqRxXPSlyzTOqvHmpyXkfNrDmkpSCPlPVeD+FIetfUrufFNWCiiimI2fCl39h8U6bcE4XzgjY7huP619DA8V8xxyNFIkiEhkYMp9xzX0lpt0t9ptrdL92aJXH4jNeNmkbSUj6DJp+7KBcoooryz2wooooAKKKKAGt1rxn4q/8jXF/wBey/zNezNXjPxU58Vw/wDXqv8AM125f/HPNzX/AHd+qOGopePWjj1r6A+XsJRRxRxTCwUUcUcUBYKKOKOKAsFFLxQMUgsxKKXGelOVCzBUUu56KoyTQCV9BlOVSzKqqzMxwoUZJ+grqtG+H2t6qVeWH7FbnnfMPmI9l/xr07w94M0nQMSRQ+ddY5nlGW/DsPwrir46nT21Z6GHy2tVeqsji/Cnw2muWS911DHDnK2ufmb/AHj2HtXqcMEcMKRRIqRoNqqowAKnAHpRgV4tavOtK8j6HD4WFCPLFC0UUVidIUUUUAFFFFABRRRQA0jNZ2r6LY61YtaX0IkjPQ45U+oPY1p4pMCmm07p2JlFSXLLVHg/inwXfeHJDMN1xp5OFmA5X0Den1rl/pX05LDHLG0ckavG4wytyCD7V5X4v+HLQmS+0OMtGOXte490/wAK9fC49P3av3ngY3LHH36O3Y83opSpBKkEMDggjkH0xSYr1fQ8ZqzswooooEFHel4B56V2vhPwBc6zsvNQV7awPITo8v8AgPesqtaFJXkzajQnWlywMPw/4a1DxHd7LRNkKnElw4+RP8T7D8cV7V4d8Lad4etBHaoWmYfvZ35dz/h7VpafYWun2aWtrAkMKDCogwBVodK8LE4udZ9kfTYPAwoRu9WIF6c06iiuQ7wooooAKQ0tIelAHJfEj/kSLz/eT/0IV4ZXufxI/wCRJvP95P8A0IV4acV7eWfw36nzecfxl6CUUcUcV6Z5Ngoo4o4oCwUUcUcUBYKKOKOKAsFFHFHFAWCijijigVj1D4Q9NW/3o/5GvTjXmPwi/wCYt9Y/616celfNY3+PI+ty7/donivxP/5HBv8Ar3T+tcXXZ/E//kcD/wBe6f1rjOK9vCfwYnzuOX+0T9QopeKTiuk5LBRRxRxTHYKKOKOKAsFFHFHFAWCijijigLBSH7p+lLSHofpSYJM+jfDn/It6Z/16Rf8AoIrUHWsrw5/yLWmf9esX/oIrVWvk5fEz7al8ERaKKKRoI33a+fPGN59t8XalKDlVl8tT7Lx/OvfL64W0sLi4Y/LFGzn6AZr5qllaeWSZzlpHZyfqc16eWQvKUuyPFzidoRiR0UUV7R88FKOufTmko5wcdT0obsrjW57b8M7UweD4pGHM8ryZ9RnA/lXadqyPDdn9g8N6fbbdpjgQEe+Mn9Sa1u1fK1Zc1RyPtMPFQpRihaRuRilpD0qDY+c/Edl9g8SalbYwEnYgexOR+hFZddx8UbE23ieK5A+W5hHPupx/hXD19Nhp89KLPjMXDkrSiFFFFbnOKPSvb/hzf/bPCFspYloGaE5PPB4/Q14gOtekfCa/23d/pzHh1WZR7jg/piuHMKfNRuuh6WV1FCvbuesUUUV4B9SFFFFABRRRQAhrzzxp4I1TxBriXllJbrGIQh81iDnPsK9EorSnVlTlzRMa9CFaPLPY8Y/4VTr3/PWx/wC/jf4Uf8Kp17/nrY/99t/hXs9FdP8AaFb+kcf9lYbs/vPGP+FVa9/z1sf++2/wo/4VVr3/AD1sf++2/wAK9nop/wBoVvL7g/srDdn954x/wqrXv+etj/323+FH/Cqte/562P8A323+Fez0Uf2hW8vuD+ysN2f3njH/AAqrXv8AnrY/99t/hR/wqrXv+etj/wB9t/hXs9FH9oVvL7g/srDdn954yvwo10nm4sF+rt/hV2D4RXpIM+qwp6hIy38yK9ZoqXj676jWV4ZdPxOAsvhTo8Dbrq4urnHYkKP0rqtO8P6ZpPFjYQwf7SqNx/HrWrRXPOrOfxM6qeGpU/giNwaXFLRWdjcQUtFFABRRRQAUUUUAFFFFABRRRQAUUUUAFNI5PFOooA4nxX4CttdD3VsBbagB98D5ZPZh/UV4/qGnXelXj2l9C0MydVbv7g9CPcV9KnkVi694csPENo1vexAkf6uVfvxn1B/pXdhsbKjpLVHmYzLo1k3DRnzyQR1qSGCa4nSCCJ5ZpDtREGSxrq7r4d63BrC2MEQmhkOVuuiAd93ofavS/DHhCx8OW+9MTXjj57hxz9B6CvRrY6nCPu6tnkUMtq1JWnokYHhP4cR2fl32tKJbkcpb9Vj+v94/p9a9CVdvAHAqSivDqVJVHeR9JRw8KMbQQgpaKKg2CiiigAooooAKQ0tFAGB4u0e51zw9cWFqUE0hUqXOAMHNeb/8Kq188+dZfi7f4V7PRXRRxVSkrROSvgqVd3meMf8ACqte/wCetj/323+FH/Cqte/562P/AH23+Fez0Vt/aFby+4w/srDdn954x/wqrXv+etj/AN9t/hR/wqrXv+etj/323+Fez0Uf2hW8vuD+ysN2f3njH/Cqte/562P/AH23+FH/AAqrXv8AnrY/99t/hXs9FH9oVvL7g/srDdn954x/wqrXv+etj/323+FH/Cqte/562P8A323+Fez0Uf2hW8vuD+ysN2f3njH/AAqrXv8AnrY/99t/hR/wqrXv+etj/wB9t/hXs9FH9oVvL7g/srDdn954x/wqrXv+etj/AN9t/hR/wqrXv+etj/323+Fez0Uf2hW8vuD+ysN2f3nFeBPCuoeGvtv214W88ptMTE9M5zkCuyIOPftT6K5Kk3Uk5S6ndSpRpRUY9Dzjxl4G1XX9f+3WclusXlKmJWIORn0Fc+fhVrxP+tsf++2/wr2eiuiGNrQiop6I5KmW0KknOS1Z4x/wqnXv+etj/wB/G/wo/wCFVa9/z1sf++2/wr2eiq/tCt3I/srDdn954x/wqrXv+etj/wB9t/hR/wAKq17/AJ62P/fbf4V7PRT/ALQreX3B/ZWG7P7zxj/hVWvf89bH/vtv8KP+FVa9/wA9bH/vtv8ACvZ6KP7QreX3B/ZWG7P7zxj/AIVVr3/PWx/77b/Cj/hVWvf89bH/AL7b/CvZ6KP7QreX3B/ZWG7P7zxj/hVWvf8APWx/77b/AAo/4VVr3/PWx/77b/CvZ6KP7QreX3B/ZWG7P7zxf/hVWv8A/Pay/wC+2/woPwq18gjzrL/vtv8ACvaKKX1+t3D+ysP2KGk2kljpFlaS4MkMCRsR0yFAP8qvClorierueilZWCkpaQihjOU+IGoCy8H3uGIebEK4PPJ5/TNeFnGABXpfxa1AF9P01DkDMzfyH9fzrzOvey6ny0r9z5fNanNXsugUUUV3nmBV7R7T7frVlaYz50yqfpnn9M1RrsPhpY/a/FqTEZW2iaTp3PA/n+lZV5ctJyN8PDnqxie3Rjau0dBwKf2pq07tXyx9mlYKQ0tIaYzz/wCK1h5+g218q/NbTAE/7LcH9cV4+a+i/ENgNU0C+siMtLC23/eHI/XFfOmCOG+8OD9a9vLKl6bh2Pm83p8tVT7hRRRXpHkBnFbvhDUBpfirT7ljhGfyn+jcVhUuSACDgg5BqakVKLi+qNKU3TmprofT2eBS1keHNTGr6DY3oOTJEN3+8OD+oNa9fKyTi2mfawkpRUkLRRRSKCiiigAooooAKKKKACiiigAooooAKKKKACiiigAooooAKKKKACiiigAooooAKKKKACiiigAooooAKKKKACiiigApCuaWigBu33NKFwMUtFABRRRQAUUUUAFFFFABRRRQAUUUUAFFFFABRRRQAUUUUAFFFFABRRRQAUUUUAFFFFABRRRQAUUUUAFFFFABRRRQAUUUUAFFFFABRRRQAUUUUAFFFFABSE0tZWv6kNJ0S9vieYYiVHq3b9aaXM7ImUuWLk+h4p411H+0vFl/KpykbeSmPReP55rnqUlmJZjlmOSfekr6ilDkgo9j4utN1Kjn3CiiitDIUdcV6v8ACXT9lhfagRzLIIlPsv8A9c15P0P0r6E8Iad/ZXhjT7QriQRBn4/iPJ/nXnZlPlpqPc9XKafPW5uxuAY70tFFeGfTBRRRQAxxkdK+f/F+mf2V4sv7cDbGz+bH6bW5/wARX0HXl/xZ0rmx1ZB0JgkP15X+orty+pyVUu55uaUeehzLoeXUUp6Z9aSvoEfLXuFFFFAHq3wo1QPa3elO3MTCaIf7Ldf1/nXpK18+eENVGjeKLO5ZiIWby5ef4W4/Q4NfQanJ9q+fx9Lkq376n1OWVuegk+mg6iiiuI9IKKKKACiiigAooooAKKKKACiiigAooooAKKKKACiiigAooooAKKKKACiiigAooooAKKKKACiiigAooooAKKKKACiiigAooooAKKKKACiiigAooooAKKKKACiiigAooooAKKKKACiiigAooooAKKKKACiiigAooooAKKKKACiiigAooooAKKKKACiiigAooooAKKKKACiiigAoopCcUALXm/xX1QR2FrpcbfPcOZJB/sr0/M/yr0XeK8B8aasNY8V3dwrZhjPlRc9l4z+JzXZgaXPWT7HnZnX9nQsupz9FH1or6I+VCiiikBqeHdOOqeIrCyC7leUM/wDujk/yr6KQY7Y4ryf4UaX5upXmpuvEKiJCR/E3Jx+GPzr1kda8DMKvNV5ex9PlVLko83cdRRRXCeoFFFFABWJ4p0saz4evbLGXdC0fsw5H6itumEDNCk4u6JnFSi4vqfMZBwdwwR2ptdH440n+yPFN0iriGc+fEP8Ae6j881zlfVU5qcFJHxVWn7Obi+gUUUVZmLxjmvfPBGs/214atZmbM8S+TN67l4/WvAq7r4Y619i1yTTpHIivF+XPADjp+Y4/CuHH0vaUr9Uenlld06tujPZ6KYhJXk5p9eAfUBRRRQAUUUUAFFFFABRRRQAUUUUAFFFFABRRRQAUUUUAFFFFABRRRQAUUUUAFFFFABRRRQAUUUUAFFFFABRRRQAUUUUAFFFFABRRRQAUUUUAFFFFABRRRQAUUUUAFFFFABRRRQAUUUUAFFFFABRRRQAUUUUAFFFFABRRRQAUUUUAFFFFABRRRQAUUUUAFFFFABRRRQAUUUUAFI3Slpr9KAMDxjrA0Tw3dXKsBM6+VEP9puB+XJ/Cvn89eufWu++KGtfatYi0yNsxWi7pO+Xb/Afzrga97L6XJS5nuz5fNK3tK1lsgooorvPMCjt70oHFbHhfSv7a8R2VntzHvDy/7i8//WqZzUYuT6GlODqSUV1PYfA2lHSPC9nC64llHnSD/abnH8q6YdaRVVQABgAYAp2K+WnJyk5PqfZ0qapwUV0CiiipNAooooAKac56U6igGeffFDRze6HHqMceZbN/mIHPlnr+XBrx/tmvpm7to7uzmt5lDRSoUZT3B61856tp8mlarc2Eud0EhXOPvDsfywfxr2csq3g6T6Hz2b0LTVVdSlRRRXqHihUttPLbXMVxA22aJw6H3B4qKgUpJNWY4tp3R9HaHqkWsaNa38RG2ZMkDse4/A1pDpXkvws14QXc2jTNhZiZocn+L+IfiOa9aX7ozXzOJpOlVcWfYYOuq1JSQtFFFYnUFFFFABRRRQAUUUUAFFFFABRRRQAUUUUAFFFFABRRRQAUUUUAFFFFABRRRQAUUUUAFFFFABRRRQAUUUUAFFFFABRRRQAUUUUAFFFFABRRRQAUUUUAFFFFABRRRQAUUUUAFFFFABRRRQAUUUUAFFFFABRRRQAUUUUAFFFFABRRRQAUUUUAFFFFABRRRQAUUUUAFFFFACZFZ+t6nDpGkXF/MRshQtj1PYfnV5s9uvavK/iprgklg0SF8hP3s+OgP8I/r+VbYek6tRRRzYqt7Gk5nnd1cy3l1LdTtulmcu59yahpTjtSV9OlyqyPjm7u4UUUUCFFeqfCjSPLtLnV5F+aY+VEf9kck/if5V5haW0l5dQ2sK7pZnEaj3NfReladHpWk21jD92GMJn1Pc/ic15uZVeWCprqevlNDmqe06I0KKKK8Q+kCiiigAooooAKKKKAEb7h+leWfFTRCrW+sxLwcQTkD/vk/wAx+VepnpVHVdOh1XS7ixnXMcyFT7eh/OtaFV0qikc+KoKtScGfNucgUVYvbSawvZrOdcTQOY3+o7/j1/Gq9fUJpq6PjpJp2YUUUUEk1rdTWN1DdwNtlhYOh9xX0PomsR61pFvfQ4AlX5l/ut0K/UGvnPNd58NPEP2DU20q4fEF2cxEn7sgHT8R/KvPzHD89Pnjuj1crxPs6nJLZnseeaWmjtTq8I+mCiiigAooooAKKKKACiiigAooooAKKKKACiiigAooooAKKKKACiiigAooooAKKKKACiiigAooooAKKKKACiiigAooooAKKKKACiiigAooooAKKKKACiiigAooooAKKKKACiiigAooooAKKKKACiiigAooooAKKKKACiiigAooooAKKKKACiiigAooooAKKKKACiiigDN1jVodH0u4vrj7kK5A/vHsPqTgV88Xt3Nf3s15cNumnYu59yen4V3HxO8QfbL9dHt3/c2x3TYP3nxwPwH6n2rz/tXuZfQcIc73f5HzWaYn2k/ZrZBRRRXonkhRRT443mkSKNSzuwVVHUk8AUNjSu7HefC/RftWqy6rImYrX5IyR1cjk/gP516+BwM+lZHhnRk0PQbaxXBdF3SsP4nPLGtivmcRV9rUcj7DB0PY0VHqOooorA6gooooAKKKKACiiigA7U1ulOpKAPKfil4fKTQa1bx/K2Irj6/wt/MflXm3U19Jarp8OqafPY3CgxTIVYf1/DrXzxqmnT6TqdxY3GfNhfaSf4vQ/j1r28urqcPZvdHzea4bkn7SOzKdFFFekeQFPjZ1dXjYq6HcrA8g+v6CmUufSh7ajTaZ754P8Qp4h0WG4YgXUfyTqOzDv9D1rpK8A8HeIz4c1xJnJ+yTYS4HoOx/A/1r3uKVZUEicqwBBHQivnMXQ9jUt0ex9ZgMUq9LXdbklFIDmlrlO4KKKKACiiigAooooAKKKKACiiigAooooAKKKKACiiigAooooAKKKKACiiigAooooAKKKKACiiigAooooAKKKKACiiigAooooAKKKKACiiigAooooAKKKKACiiigAooooAKKKKACiiigAooooAKKKKACiiigAooooAKKKKACiiigAooooAKKKKACiik3CgAJ5rn/ABb4gTw/okt1kG4b5IEP8Tnp+A61uySiNSzHCgZJPavB/GniM+IdcZ42b7HBlIR6+rfif5CunCUHWqW6HDjsT7Ck2t2c7LI80ryyOXeRizk9SSck/iTTKKK+ktY+TbuFFFFAgAycV3nwz0E3+sNqkqZt7I4TI+9If8B/OuJt7aW6uYreBd0srBUA7knFfQnh3R49D0a3sIsHy1+dv7znqa8/MK/JT5Y7v8j1Msw3tKnPLZGqnSnUgpa8I+nCiiigAooooAKKKKACiiigAooooAa1ec/E7w59ptV1q2TM9uAs4H8Ufr+H8jXo+AaZLDHNE8UqB0cFWU9CK0o1HSmpowxFFVqbgz5iorc8V+H38Pa5La4P2eT95bue6k9PqOn5GsQ4xjvX08JqcVJbM+OqU3Tk4y3QlFFFUQA68jP0r1f4a+KPOtxod5IDNEM2zH+NB1X6j+RFeUVNbXM1pcxXNu5SaJg6MOxFYYmgq1Np79DqwmJeHqKS26n0ypyDTqwfCniKLxFoyXSgJOp2zx5+6/f8O4rdHSvmpRcXys+uhNTipIWiiikWFFFFABRRRQAUUUUAFFFFABRRRQAUUUUAFFFFABRRRQAUUUUAFFFFABRRRQAUUUUAFFFFABRRRQAUUUUAFFFFABRRRQAUUUUAFFFFABRRRQAUUUUAFFFFABRRRQAUUUUAFFFFABRRRQAUUUUAFFFFABRRRQAUUUUAFFFFABRRRQAUUUUAB6VG3A/GnnpWH4n1+Hw9o8l2+HlJ2wxk43ueg+nqacYuTUUROahHmfQ5X4leKPs1p/Ytm/7+ZczsvVE/u/U/yFeTnaOFqW7u5768murly80zFnY9STUFfSYaiqMOVddz5LGYh16nM9kFFFFdByBS44pK0dD0mfW9WgsIAcyHLN/cXufwqZyUYtsqEHKSijuPhh4d86dtduU+VCUtsjgn+Jvw6fnXqwGKqafZQafZw2lugWGFQiqPYfzq7XzWJrOvUc2fY4WgqFNQQgpaKKxOgKKKKACiiigAooooAKKKKACiiigAooooA5jxn4bHiLQ3jRcXcGZIG/2vT6GvB3R43ZJFKyKdrKRggjqK+nj0ryb4l+FvIl/tyzT93IQtyoHRjwH/AB6GvSy/E8kvZy2Z4+aYTnj7WO63POKKVutJXtnzoUUUUxG34X8QT+HdWS5jLNA5CzxD+Jf8RXvdnfW99Yw3UEqvDModGB6g181A89T+Fdt4C8W/2NcjTL5/+JfO2VbP+qcnr/unpXm4/C88faQ3W57GW4z2b9nPZntORS1GHBxjvTx1rwz6IWiiigYUUUUAFFFFABRRRQAUUUUAFFFFABRRRQAUUUUAFFFFABRRRQAUUUUAFFFFABRRRQAUUUUAFFFFABRRRQAUUUUAFFFFABRRRQAUUUUAFFFFABRRRQAUUUUAFFFFABRRRQAUUUUAFFFFABRRRQAUUUUAFFFFABRRRQAUUUUAFJkUtMLDJz2oEyG7vbe0s5rmeVUhiUs7E8ACvBfFXiObxJq7XDFlto8pBGey+p9zW58QPFp1W6bS7KT/AEGFv3jr0lcH/wBBH8+a4YnP/wBevawGF5F7Se587mWN9o/Zw2QE5NJRRXpnjhRRSj1oAB/nivavh/4ZOjaQL24jP227AZgeqJ2X+prifh94YOsamNRuU/0O1cYBHEknYfQcE/hXtUf+rX6V4+YYlSfs4nv5VhLfvpr0EAOelPooryj3AooooAKKKKACiiigAooooAKKKKACiiigAooooATFQ3VtDdW0kE8ayRSKVZWHBB7VPSN0oTsJpNWZ8++KvDkvhzWGtzk2snz28h7r6fUcD9awa+g/FGgW/iLSXtJcJKPmhlxkxt6/T1FeCXtncWF7NaXUZjniba6n+Y9RXv4LE+1jyvdHy2YYR0J3j8LK9FFFdx5wUZ4xRRQO7PUvh54y8wx6JqMv7xeLeVzywx90+/oe9emKcmvmNGZXVlYqwOQw6g+tex+BPGa6zCNPv3C6hEuFbP8ArlHf6/8A668XG4Tl/eQ2PoctxykvZVNzu6Wmg5GacOleYeyFFFFABRRRQAUUUUAFFFFABRRRQAUUUUAFFFFABRRRQAUUUUAFFFFABRRRQAUUUUAFFFFABRRRQAUUUUAFFFFABRRRQAUUUUAFFFFABRRRQAUUUUAFFFFABRRRQAUUUUAFFFFABRRRQAUUUUAFFFFABRRRQAUUUUAFIaWkbpQA0vivN/iF4zNusmiadIPPfi4lQ8xjH3R7kd+wrR8deMl0S3awsWDajIvJBz5I9T7+leNM7PIzsxZ2YksTkk16eBwbm1Oex42Y47k/d0/mISMADoKSjpwaK9rzPnrhRRRQIO/FaOiaPca5qsVhbfec5ZiOEXuxqjGkjyrHGpaRyFVQOST0r3PwT4WTw7pYaUBr6cBpn9PRR7CuTGYn2MLLdnfgsI68/JG3pOmW2k6ZDY2ilYYl2j1PqT75q+OlNAA4pw6V86227s+rSSVkLRRRQMKKKKACiiigAooooAKKKKACiiigAooooAKKKKACiiigArhvH/hAa1anULJQNQgXoB/rV/u/X0P4V3NMZc1dOpKnJSjuZVqUasOSR8yMGBIYEEcEEdKZXpfxD8HMrSa3psfynm6iUf8Aj4H8/wA680xxmvpKFaNWPNE+RxOHlQm4sKKKK2OcKkgmkt50mhkaORDuV1OCpHTFR0Ck0mrMabTuj23wX4yi162W0uiqalEvzL0EoH8S/wBR2rslICivmWC4ltp454ZHjmjYMjocEGvafBfjSHxBbLa3TLFqUa/MvRZR/eX+o7V4eMwbpvmjsfSZfj1VXs6m52dFNDZpc1556wtFFFABRRRQAUUUUAFFFFABRRRQAUUUUAFFFFABRRRQAUUUUAFFFFABRRRQAUUUUAFFFFABRRRQAUUUUAFFFFABRRRQAUUUUAFFFFABRRRQAUUUUAFFFFABRRRQAUUUUAFFFFABRRRQAUUUUAFFFFABRSZo3exoAYSMYrkfGnjKHw9am3tysmoyL+7Xr5YP8Tf4d6PGXjSDw9bNb25WTUZF+WPqI/8Aab+g714tc3M13cSXFxK8s8jbndjkk16GEwbqPmlseTj8eqS5IfEFxPLczyXE8jSTSnc7sckk1DRRXuJJaI+bbbd2FFFFMQUvTrQOldv4C8HnWrldSvk/0CFsohH+uYf+yg1lWqxpRcpG2HoSrT5Im58OvCJhCa5qCfvGGbaNhyo/vH3Pb2r0sYz+FIEwAAAAOwpwHNfN1asqs+aR9dh6EaMOSItFFFZm4UUUUAFFFFABRRRQAUUUUAFFFFABRRRQAUUUUAFFFFABRRRQAUlLRQBG6KyMGAII5zXjXjvwc2i3L6lYxE6fI2XRf+WLH/2U17QRxUFzBFcW7wzRrJG42srDIIPat8PiJUJcyOXFYaOIhyy3PmbjtRXV+MvCEvh66+0W4L6bK3yHqYj/AHT7ehrlsAc9RX0VKrGrHmifJ1qMqUuWQ2iiitDIKlhmlt5UmgkaOWNtyOpwVPrUVFDSejGm07o9l8F+PItYVLDUGEeoAYDdFm+nv7flXdA5r5iVmV1ZWIZSNpB5GOmK9S8G/ELzDHputSbZThYrk4w/s3offvXiYvAuPvw2PoMDmSl7lU9MFLTFORnOfenZrzT2bi0UUUDCiiigAooooAKKKKACiiigAooooAKKKKACiiigAooooAKKKKACiiigAooooAKKKKACiiigAooooAKKKKACiiigAooooAKKKKACiiigAooooAKKKKACiiigAooooAKKKKACiiigAopD0prNgZzigVxWriPGXjmLREaxsGWXUWBBI5WH0J9T7Vm+NPiELdpNO0WTfPgrLcDBVPZfU+/QV5W7OzszuzMxJZieSTXp4PAub557Hj47MeT93T3JJ7iW5nknuJGlmkO53Y5JNQ0UV7KikrI+ebbd2FFFFUIKUdKAMmtzwz4ZuvEmoiGMGO2jI8+cfwj0HvUTmqceaRpTpyqSUIlnwd4Um8SX++Tcmnwkec4/iP8AdHv6+le5W1tFa20cECLHFGu1VUcAVHpem2ul2EdlaQiOGIYAH8z71cwPSvncTiJVp3ex9Xg8JHDw03FooormOwKKKKACiiigAooooAKKKKACiiigAooooAKKKKACiiigAooooAKKKKACiiigA7U3FOooAq3lpDe2729xEssMi7XRhkEV4l4w8HT+GbrzoQ0umyN8kh5MZ/ut/Q17sarXdlDfW8lvcxrJDIu1kYZBFdGHxEqErrY5MXhY4iFnufNFHbNdZ4v8GXHhyY3EAabTnb5Xxkxf7Lf41yhFfQ06sakVKJ8rVoypS5ZoSiiitDEKdkEYNNoot1A7jwl8QLjR9ljqRe4seivyXiH82Ht1r16yvbe+tY7i2mSWJxkMpyDXzUDW14e8Uah4cuQ9q5e3Y5kgc/K3uPQ+9eZisCp+/T3PXweZyp+7Vd0fQoYHvS1geHvFOneIrbdaybZkGZIX4dPw9Pet1Tn1rxpRlF8slqfQwqRqR5ovQdRRRSLCiiigAooooAKKKKACiiigAooooAKKKKACiiigAooooAKKKKACiiigAooooAKKKKACiiigAooooAKKKKACiiigAooooAKKKKACiiigAooooAKKKKACiiigAoopG6UAGRRuHrTc1i6/4o07w9b77uXMrA+XCvLv9B6e9OKcnaKJnOMFeWhq3l3b2lpJPcTJFEgyzscAV5D4u+IM+rb7HS2eCy6NL0eUf+yj9TWF4j8U6h4kuC9w/l2ynMduh+Ue59TWFnivZwuAUPfqbnz2NzJ1Lwp7CH2GBR70UV6fqeQwooooEFKAT2owMdenWt3wz4YvPEt6I4QY7ZD++uMcKPQepqZzjTXNI0p05VJcsEN8NeG7zxJqPkQKUhQgzTY4Qf4ntXumj6Ra6Jp8dlZxbI07nqx7kn1pNH0e00Sxjs7KIJGnU92Pck9zWlXzuKxTruy2PqcHg44eN3uIKWiiuY7gooooAKKKKACiiigAooooAKKKKACiiigAooooAKKKKACiiigAooooAKKKKACiiigAooooATFGKWigCvPbxXMEkMyCSORdrIwyCK8c8Z+BJdEZ77T1aTT85ZOrQ/4r/KvaaY8aOpVlBB6g963oV50ZXicmJwsMRG0tz5jxRXpXjL4eGIyajokeU+9Lar29Sn+H5V5qepBBBB6HtX0FCvCtG8T5fEYadCXLIKKKK2OcKKKKAJra6uLS5S4tpnhmTlXjOCP/AK1eo+FfiZDcCO01vZDN0W5HCOf9ofwn9PpXlFL1PPNYV8NCstdzrw+LqUH7ux9NwzLMgdGVlIyCDkEe1SZrwLw74y1Tw66pE/n2mfmgkPA/3T2r1vQPF2m+IIwLecJcgfPbycOP8fwrw6+EqUXrsfRYbHU6ytezOizS00ZzTq5TuCiiigAooooAKKKKACiiigAooooAKKKKACiiigAooooAKKKKACiiigAooooAKKKKACiiigAooooAKKKKACiiigAooooAKKKKACiiigAooooAKKKKAEJNRyyiJdzEBR1JPT3rE8QeLNM8PRH7VNuuCMpAhy5/Dt+NeR+JPGeqeIWaJ3+z2eeIIz1/3j1NdNDCVK2q2OHE46lQ03Z2vij4lW9qXs9G23E+drXB5RD7D+I/pXll3eXF7dPc3MzzTOcs7nJP/wBaoi3y4pte5Qw1OirR+8+dxGLqV3eQpOaSiiug5AooooAXijFHArt/B/gObWil7qaNBp45VDw03+C+/ftWVWtGlHmkzehh51pcsDN8KeDrvxLP5jbodPRvnmxy3svv717dpumWml2EdpZxLHCgwAB19z6mpLa2gtLZILeJI4kUKqKMACrC/dFeBiMTKvK72PqMJg4YeNuoYpaKK5jsCiiigAooooAKKKKACiiigAooooAKKKKACiiigAooooAKKKKACiiigAooooAKKKKACiiigAooooAKKKKACiiigBCPauF8YeALfWi97pwW3vxyw6JL9fQ+9d3SY5q6dSVOXNEyrUYVocs0fM91aXNhcyWt5C8M8ZwyN29PwqvivoPxF4WsPEVrsukCzKD5c6cOn49x7V4v4g8Laj4cuSl0m+AnEdxGPkb6+h9v5172GxsK2ktGfNYzATovmjqjEopSMUldp54UUUUhBTo3aORZI3ZJEOVdTgg+x7U2ik1dWGm1qjvtA+Jl7ZbLfV1N3COBMoHmD69mr1DSNY0/WLfzrG5SZe4Bwy/UHkfjXzjkjkVYtL24sbhbi1nlgmXo8bYP/wBevPr5dCesNGephs0qU9KmqPpfilyMV5PoPxSmj2w61B5ijjz4Rhse6/4V6Ppet6drNuJrC6jmXuFPI+o6ivIq4epS+JHu0MXSrL3WaVFNDg+tLmsjpuLRSZpaACiiigAooooAKKKKACiiigAooooAKKKKACiiigAooooAKKKKACiiigAooooAKKKKACiiigAooooAKKKQnFAC0UmaQuB1zQAp6Gm55qjqet6fpNsZr66jgXHAc8n6DvXnGufFOSQNDotvsU8efP1H0X/GtqWHqVXaKOatiqVH42ejarrNho8H2i+ukhTsCeW9gOp/CvMPEHxOu7wvBo6m1h6ec3Lt9Ow/WuHvL66v7hri7nknlY8tI2fy9Kr8V61HL4Q1nqzw8Tmk6mlPRD5ZHmlaaWRpJHOSztkk+570yiivRWh5TdwooooEFFFLj6UAJ14p6RSPKkcaM8jnaqqMkn6Ve0fRL/Xbz7LYwl2/jc8Kg9Sa9l8LeCbHw7EJTie+YYadh09lHYVyYnFxo6bs78Jgp132RzvhH4deSyX+uRB5RzHa9Qvu3qfavSkXaAB0Ap2KAK8GrVnVlzSPpaGHhRjywFooorM3CiiigAooooAKKKKACiiigAooooAKKKKACiiigAooooAKKKKACiiigAooooAKKKKACiiigAooooAKKKKACiiigAooooAKKKKAEPIqvdWcF5A9vcRJLDINrI4yCKs0Yo1E0mrM8j8UfDWa133ei7pohy1sTll/3T3Ht/OvPXUxkq6lXXhlYYI+tfThUelcx4k8Fab4gBlKm3vAPlnjHP8AwIdxXpYbMJR92pseNi8qjL3qW54PRW3r3hfU/D0xF3BvgJwlxGCUP19D9axsV7EKkZq8Xc8KpSnTdpqw2ilNJV6dCLBRRRQIM8Y9amt7m4s51uLaaSGZejxsQahozSaT3KUmnod9ovxP1Oz2x6nEl5EP+Wi/JJj+R/SvQtH8Z6LrYAtrtUmP/LGb5H/I9fwr5/zznv60dSPbpXBVy+nLWOh6NDNKtPSWqPp5W3CnDpXz/pPjHXdGCrb3rSQj/llN86/hnkV3OmfFe0kCpqlnJA/eSL51/LqP1rz6uX1qeq1R61HM6FTfRnpFFZWm+INM1dVNlfwyk/wBsN+XWtPPvXG007M9CM4yV0x1FJ+NISc0ih1FFFABRRRQAUUUUAFFFFABRRRQAUUUUAFFFFABRRRQAUUUUAFFFFABRSH60A0ALRTc4rM1LX9M0kE31/DDj+Et835daaTk7ImUox1k7GrTHIAya861T4r2cYaPS7OW4ftJKdi/l1P6Vw2reNde1gMk960UJ/5ZQfIPxI5NdlLAVp7qxwVszoU9tT1/WfGGjaICLq7V5h0gi+Z/yHT8a8/1n4oald7o9MhSzh6eYw3Of6D9a4CivRpZfTjrLU8ivmlappHRE11cz3kzTXM0k0rdXkbcai4xSZNFd8Uo6I81tvdhRRRQIKKKKACiitHSNE1DXLkQafbNKf4n6Kn1PSplOMVdsqEJSdooz8e/Ndr4Y+H19rGy51DfaWZwQMYkkHt6D3rtPDHw/sNGKXF4FvL3ruYfJGf9kf1Ndr5a/wB0V5OIzFtctI93CZVqp1vuKOmaTZaRZraWMCwxL2XqfcnuferuMDinYFGBXlNtu7PbUUlZaC0UUUDCiiigAooooAKKKKACiiigAooooAKKKKACiiigAooooAKKKKACiiigAooooAKKKKACiiigAooooAKKKKACiiigAooooAKKKKACiiigAooooAQ0mDTqKAsQzwR3EDxSxrIjDDIwyDXnXiL4XxTB7nRHEEh5NtIfkP0Pb+Vel0jdK0pVZ0neDMK2Hp1laaPmq/0+80y5a3vraSCUfwsOo9R6iqnfpX0hqWj2Or25gvraOeM9Aw5HuD1H4V5rr/wtng8yfRZvOjHP2eU4YfQ9D+P517FDMYz92ejPCxGVTheVPVHnNFTXNrcWc7QXUEkMqnBSRSDUXBFehFqWzPJaa3EooopiCiiimAUvQUlFKyvcLjlbawZSVYdCDgit3TvGniDTCBFqEkqD/lnP84/XmsCionShP4kaQrTg7xdj0uw+LUgAXUdNDHu9u+P0P+NdTp/xC8O3gAN99nc/wzoV5+vSvC6K455dRltod9PNK8d3c+mbe/s7td1tdQzL6xuG/lU+4DvXzHHK8LBoXeJh0ZGII/Ktiz8YeILIgQ6rcFR0WU7x+tcs8skvhkd0M4j9uJ9CZHrRuHrXi9p8UddhH7+G0uD3JUr/ACrat/i5F0utIkX1MUoP6ECuaWBrx6XOqGZ4eXWx6dkUZFcPB8U/D8uPNW7hPo0Wf5ZrSi8f+GZlB/tREz2kUqf5Vi6FRbxOiOKoy2kjpsj1oyKyIvE+hzgGPVbQ59ZQKtR6tp0v+rv7V/8AdmU/1rNxkt0aqpB7MvUVAt1A4ys0bD1DA08SoejqfoaVmPmXckoqMzRr1YD8aY11boMtNGo9SwFOzDmj3J8iiqMmq6dF/rL+1T/elUf1qrL4n0SHPmataDH/AE1BpqMnshOpBbs2M0Vy83j/AMMwgn+1I3x2jUt/Ss6b4paBGP3Qupj6LFj+eKtUKr2izKWKox3kjuMj1oyB3rzG4+LcXIttKkbPeSUD9ADWNdfFLXJgfIgtbf0O0sf1NbRwNeXQ55Znh49bns+4etQXF9aWi7rm5hhX1kcKP1rwO88Y+IL3Il1WdVPVYiEH6c1jSyyTsWmlkkY9S7Ek/nXRDLJP4pJHLPOIL4YnuGofEHw5ZhgL/wA9xxtt1LHP16Vy2ofFlmyunaZt9HuH/wDZR/jXmxIx0ptddPLqUd9ThqZrXlotDodS8a+INSyJNReJD/BANg/Mc1z7Es5ZiWY9SxyaSiuuFKEPhVjgnWqVPjdwooorQzCiiigAooooAKKKfHFJNKsUSM8jHAVRkmhjSvsNAJ6DNSW1vPdXCwW8LyytwERSSa7bQPhnqOoFJdUb7Dbn/lmMGRvw6CvT9H8O6ZocPl2FskZx80h5dvqa8+vmFOHux1f4Hp4bK6lT3p6L8Tz7w98MJptlxrpKJ1+zRnk/7x7fhXpllYW+n2q29pbpBEo4VFAFWlGKdXkVsTUru82e/QwtOgrQWo0DkU6iisToCiiigAooooAKKKKACiiigAooooAKKKKACiiigAooooAKKKKACiiigAooooAKKKKACiiigAooooAKKKKACiiigAooooAKKKKACiiigAooooAKKKKACiiigAooooAKKKKAExSbfenUUAZuqaHpur25iv7WOZccFhyPoeorznXPhXNFul0W48xevkTnn8G/xr1g9KbgYxW1LEVKT91nNXwlKsveR81X+m3mlzeTfWstvJ6SLgH6HpVbHGa+lbyxtb+Ew3VvHNGRgrIuRXDaz8LtPuC0ulztZv8A882+aM/1FepSzKL0qKx41bKJx1pu6PIqK6DV/B2t6Nlp7JpYR/y2t/nH5dRXP9/pXoU6sZr3Xc8upSnTdpqwUUUVZkFFFFABRRRQAUUUUALmkoooHcKPwoooEGF7qDRwOgA79KKKTSe4+ZoXcfU/nS+Y+Mb3x/vGm0Ucsew+aXcd5j4xvfH+8aTcfU+vWkoo5V2Dml3A4PUA96ML/dH5UUUWSFdi5oycUlFUIKM0UUmrgFFFFABRRRQAUUUUAFFFFABSgDvmk471s6T4X1nWSv2Owl8s/wDLaQbEHvk9amc4xV5OxpCnKo7RVzHxUtraz3swhtYZJ5T0SNcmvT9J+FEEe2XV7ozt3hh+Vfz6/wAq7zTdJsNKg8mxtIoFxzsXk/U9TXn1syhHSmrnp0MpqSf7zRHluifC+/u9suqzC0iPPlJhnI9z0FekaP4Z0nQ4ttlaIjkfNK3Ln6n+nStcAegpa8urialX4me1QwdGj8K1DYKXFLRWB1CYpaKKACiiigAooooAKKKKACiiigAooooAKKKKACiiigAooooAKKKKACiiigAooooAKKKKACiiigAooooAKKKKACiiigAooooAKKKKACiiigAooooAKKKKACiiigAooooAKKKKACiiigAooooAKKKKACiiigBhXIxWHqvhDRdYy13Yx+Yf+WsY2OPxHX8a36QjNOMpR1i7EThGatJXPK9T+E8qln0rUAw7R3C/+zD/AArjdS8Ka5pOTd6dNsH/AC0iG9fzHSvoXFJsyTnGDXbTzCtDR6nn1cqoz1Wj8j5hpe9fQ+oeFtG1TJu9Ot3Y9XC7W/Mc1ymofCbT5QTp97NbN2WT94o/kf1ruhmVN/ErHnVMoqx1i7nkZpK7XUPhjr9qcwG3ul/2X2n9a5q70LVrA/6Vp1zEPUxkj8xXXDEUp/DI4KmGrQfvRM+ijgcEgH0ox+lbGFmFFLikpiCijHvRSHYKKKKBBRRg0YNFwCijBoxQAUUUUAFFLijBoASiijFABRS4PoaTj1H17UNpbjswpauWmj6nfkC0sLmbIyCkZx+fSujsPhr4gu8GZILVT/z0kyfyGaylXpR+Jm0MNVn8MTj8e4/OjvivWLD4SWqgG/1GWb1WEbF/qa6zTvB+h6WF+zadB5g/5aSDe35npXHPMqcV7qud9PKa0/idjw/TfDus6q4Flp00in+Nl2r+ZrstM+FF7NtbU75IF6lIRub6ZPA/WvWAmMAYAHYClwa4auYVZfDoejSymjD4tTmtK8D6HpBV4bJZZR0ln+ds/jwPyrplAVQAAAOwoxSjpXHKcpO8nc9CnShTVoqwUUUVJoFFFFABRRRQAUUUUAFFFFABRRRQAUUUUAFFFFABRRRQAUUUUAFFFFABRRRQAUUUUAFFFFABRRRQAUUUUAFFFFABRRRQAUUUUAFFFFABRRRQAUUUUAFFFFABRRRQAUUUUAFFFFABRRRQAUUUUAFFFFABRRRQAUUUUAFFFFABRRRQAUUUUAFFFFADSoJzSFQeCAafScUgM280HSb8H7Vp1tIT1JjGfzrAu/hr4bueUtpbcjp5Uh/rmux4owK1jVqR+F2MZ0KU/iimea3Pwktjk2mqzKSeksYb+WKx7n4U6sjEwX1rMB/e3Kf5GvYsCjAraONrx6nLLLcPL7Njwqb4deJYi2LKOQDukq8/gcGqEng7xFCSH0a6IHdVB/lX0JgUcVssyq9UjF5PR6NnzdJouqxHD6Zerjr+4aoGs7iP79tcL67omGP0r6YwKaY0PVQfwrRZnNbxMnk0ekj5jZShwwZfYg038/yr6e8mL/nmn/fIpPJi/wCeSf8AfIqv7Uf8v4i/sb+/+B8xfn+VOVGfhQzH0AJr6b8mH/nkn/fIpfJi/wCeaf8AfIp/2r2j+If2N/f/AAPmhLO5f7ttO47FYyf6VOmj6pKcJpl4c9P3Df4V9I7FHRQPwpcCpeaS6RKWTR6zPnqPwh4hl+7o13z0JUD+ZrQh+HfiaUr/AKHHGD1LyqMflmvdcCjArJ5lV6Giyij1bPHIPhTrD4M97aRDHbcx/kP51rWvwlgU/wClatK3/XKIL/PNem4FGBWUsdXl1N45ZhlvG5xlr8MvDkBDSQTXJ7+bKcH8Bit2z8N6LYlTbaZbRsvRvLBYfiea16TiueVWpJ+8zqhQpQVoxGiNVGFAA9AKXaKdRWZqlYQDFLRRTAKKKKACiiigAooooAKKKKACiiigAooooAKKKKACiiigAooooAKKKKACiiigAooooAKKKKACiiigAooooAKKKKACiiigAoooo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t-LT"/>
          </a:p>
        </p:txBody>
      </p:sp>
      <p:pic>
        <p:nvPicPr>
          <p:cNvPr id="13316" name="Picture 4" descr="File:Dell logo 2016.svg - Wikimedia Common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3291" y="3503691"/>
            <a:ext cx="2829596" cy="28295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35316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B00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vu.lt/site_images/infor/vaizdai_spaudai/VU_logotipas-bendrinis_baltas_L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2471" y="0"/>
            <a:ext cx="2653144" cy="1278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57795" y="1672046"/>
            <a:ext cx="1011500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lt-LT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lt-LT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Bet </a:t>
            </a:r>
            <a:r>
              <a:rPr lang="lt-LT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kurios organizacijos apyvartinio kapitalo politikos tikslas yra turėti pakankamai lėšų kasdienėms operacijoms, tuo pačiu pašalinant arba sumažinant bet kokias alternatyvias išlaidas, susijusias su grynųjų pinigų pertekliumi</a:t>
            </a:r>
            <a:r>
              <a:rPr lang="lt-LT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lt-LT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lt-LT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Jei </a:t>
            </a:r>
            <a:r>
              <a:rPr lang="lt-LT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įmonės nori išlaikyti savo konkurencinį pranašumą pramonėje, reikia nuolat stebėti </a:t>
            </a:r>
            <a:r>
              <a:rPr lang="lt-LT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apyvartinį kapitalą.</a:t>
            </a:r>
          </a:p>
          <a:p>
            <a:pPr algn="just"/>
            <a:r>
              <a:rPr lang="lt-LT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endParaRPr lang="lt-LT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lt-LT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Konkurencinis </a:t>
            </a:r>
            <a:r>
              <a:rPr lang="lt-LT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pranašumas yra susijęs su santykine įmonės konkurencine padėtimi jos </a:t>
            </a:r>
            <a:r>
              <a:rPr lang="lt-LT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sektoriuje.</a:t>
            </a:r>
            <a:endParaRPr lang="lt-LT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t-LT" dirty="0"/>
              <a:t> </a:t>
            </a:r>
          </a:p>
          <a:p>
            <a:pPr algn="just"/>
            <a:endParaRPr lang="lt-LT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6224" y="639097"/>
            <a:ext cx="794077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Konkurencinis pranašumas (I)</a:t>
            </a:r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81866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B00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vu.lt/site_images/infor/vaizdai_spaudai/VU_logotipas-bendrinis_baltas_L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2471" y="0"/>
            <a:ext cx="2653144" cy="1278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6696" y="3840481"/>
            <a:ext cx="10740925" cy="26955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lt-LT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,,Dell” konkurencinis pranašumas pasireiškė per mažesnį atsargų laikymą, kuris buvo 197,46 mln. mažesnis nei konkurencinių įmonių. ,,</a:t>
            </a:r>
            <a:r>
              <a:rPr lang="lt-LT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Dell” pirkdavo </a:t>
            </a:r>
            <a:r>
              <a:rPr lang="lt-LT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atsargas pagal gautų užsakymų skaičių. Tai suteikė šių pranašumų:</a:t>
            </a:r>
          </a:p>
          <a:p>
            <a:pPr algn="just"/>
            <a:endParaRPr lang="lt-LT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lt-LT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• nelieka pasenusių prekių;</a:t>
            </a:r>
          </a:p>
          <a:p>
            <a:pPr algn="just"/>
            <a:r>
              <a:rPr lang="lt-LT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•žaliavų gamintojų defektai lengvai pašalinami;</a:t>
            </a:r>
          </a:p>
          <a:p>
            <a:pPr algn="just"/>
            <a:r>
              <a:rPr lang="lt-LT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•įgyjamas konkurencinis pranašumas technologijų judėjimo srityje;</a:t>
            </a:r>
          </a:p>
          <a:p>
            <a:pPr algn="just"/>
            <a:r>
              <a:rPr lang="lt-LT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•didelis likvidumas.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615051"/>
              </p:ext>
            </p:extLst>
          </p:nvPr>
        </p:nvGraphicFramePr>
        <p:xfrm>
          <a:off x="741317" y="1813771"/>
          <a:ext cx="8128000" cy="17475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6167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113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lt-LT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Dell DSI </a:t>
                      </a:r>
                      <a:endParaRPr lang="en-US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lt-LT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32 dienos</a:t>
                      </a:r>
                      <a:endParaRPr lang="en-US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lt-LT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Konkurencinių įmonių DSI vidurkis 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58,33 dienos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Dell's</a:t>
                      </a:r>
                      <a:r>
                        <a:rPr lang="lt-LT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lt-LT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Average</a:t>
                      </a:r>
                      <a:r>
                        <a:rPr lang="lt-LT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lt-LT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inventory</a:t>
                      </a:r>
                      <a:r>
                        <a:rPr lang="lt-LT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239,96 mln.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Konkurentų </a:t>
                      </a:r>
                      <a:r>
                        <a:rPr lang="lt-LT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Average</a:t>
                      </a:r>
                      <a:r>
                        <a:rPr lang="lt-LT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lt-LT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inventory</a:t>
                      </a:r>
                      <a:r>
                        <a:rPr lang="lt-LT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darant prielaidą, kad COGS yra toks pat 	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437,42  mln.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36590" y="430091"/>
            <a:ext cx="794077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Konkurencinis pranašumas (II)</a:t>
            </a:r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957343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B00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vu.lt/site_images/infor/vaizdai_spaudai/VU_logotipas-bendrinis_baltas_L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2471" y="0"/>
            <a:ext cx="2653144" cy="1278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tačiakampis 2"/>
          <p:cNvSpPr/>
          <p:nvPr/>
        </p:nvSpPr>
        <p:spPr>
          <a:xfrm>
            <a:off x="262501" y="3579223"/>
            <a:ext cx="11720051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lt-LT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Vienas iš būdų įvertinti „Dell“ konkurencinį pranašumą yra apskaičiuoti atsargų padidėjimą, kurio „Dell“ prireiktų, jei įmonė veiktų „Compaq“ , ,,Apple” ar ,,IBM” DSI lygiu.</a:t>
            </a:r>
          </a:p>
          <a:p>
            <a:pPr algn="just"/>
            <a:endParaRPr lang="lt-LT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Additional Inventory at Compaq’s DSI</a:t>
            </a:r>
            <a:r>
              <a:rPr lang="lt-LT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(„</a:t>
            </a:r>
            <a:r>
              <a:rPr lang="lt-LT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Dell's</a:t>
            </a:r>
            <a:r>
              <a:rPr lang="lt-LT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Daily</a:t>
            </a:r>
            <a:r>
              <a:rPr lang="lt-LT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Purchases</a:t>
            </a:r>
            <a:r>
              <a:rPr lang="lt-LT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“) x („Compaq“ DSI - „Dell“ DSI)</a:t>
            </a:r>
          </a:p>
          <a:p>
            <a:pPr algn="just"/>
            <a:r>
              <a:rPr lang="lt-LT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(2 737 USD / 360) x (73–32)= 311,714 mln. USD</a:t>
            </a:r>
          </a:p>
          <a:p>
            <a:pPr algn="just"/>
            <a:endParaRPr lang="lt-LT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Additional Inventory at </a:t>
            </a:r>
            <a:r>
              <a:rPr lang="lt-LT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Apple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's DSI</a:t>
            </a:r>
            <a:r>
              <a:rPr lang="lt-LT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(„Dell's Daily Purchases“) x („Apple“ DSI - „Dell“ DSI)</a:t>
            </a:r>
          </a:p>
          <a:p>
            <a:pPr algn="just"/>
            <a:r>
              <a:rPr lang="lt-LT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(2 737 USD / 360) x (54–32)= 167,261 mln. USD</a:t>
            </a:r>
          </a:p>
          <a:p>
            <a:pPr algn="just"/>
            <a:endParaRPr lang="lt-LT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Additional Inventory at </a:t>
            </a:r>
            <a:r>
              <a:rPr lang="lt-LT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IBM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's DSI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(„Dell's Daily Purchases“) x („IBM“ DSI - „Dell“ DSI)</a:t>
            </a:r>
          </a:p>
          <a:p>
            <a:pPr algn="just"/>
            <a:r>
              <a:rPr lang="lt-LT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(2 737 USD / 360) x (48–32)= 121,644 mln. USD</a:t>
            </a:r>
          </a:p>
          <a:p>
            <a:pPr algn="just"/>
            <a:endParaRPr lang="lt-LT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lt-LT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lt-LT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lt-LT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4904849"/>
              </p:ext>
            </p:extLst>
          </p:nvPr>
        </p:nvGraphicFramePr>
        <p:xfrm>
          <a:off x="718083" y="1096297"/>
          <a:ext cx="8128000" cy="22250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32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0320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lt-LT" dirty="0" err="1" smtClean="0"/>
                        <a:t>Days</a:t>
                      </a:r>
                      <a:r>
                        <a:rPr lang="lt-LT" dirty="0" smtClean="0"/>
                        <a:t> </a:t>
                      </a:r>
                      <a:r>
                        <a:rPr lang="lt-LT" dirty="0" err="1" smtClean="0"/>
                        <a:t>supply</a:t>
                      </a:r>
                      <a:r>
                        <a:rPr lang="lt-LT" dirty="0" smtClean="0"/>
                        <a:t> </a:t>
                      </a:r>
                      <a:r>
                        <a:rPr lang="lt-LT" dirty="0" err="1" smtClean="0"/>
                        <a:t>of</a:t>
                      </a:r>
                      <a:r>
                        <a:rPr lang="lt-LT" dirty="0" smtClean="0"/>
                        <a:t> </a:t>
                      </a:r>
                      <a:r>
                        <a:rPr lang="lt-LT" dirty="0" err="1" smtClean="0"/>
                        <a:t>inventory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t-LT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1995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t-LT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1996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t-LT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1997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lt-LT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Dell </a:t>
                      </a:r>
                      <a:r>
                        <a:rPr lang="lt-LT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Computer</a:t>
                      </a:r>
                      <a:endParaRPr lang="lt-LT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t-LT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t-LT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t-LT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32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lt-LT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Apple Computer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t-LT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t-LT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t-LT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54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lt-LT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Compaq Computer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t-LT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t-LT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t-LT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lt-LT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IBM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t-LT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t-LT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t-LT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48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58213" y="194960"/>
            <a:ext cx="794077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Konkurencinis pranašumas (III)</a:t>
            </a:r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896982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B00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vu.lt/site_images/infor/vaizdai_spaudai/VU_logotipas-bendrinis_baltas_L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2471" y="0"/>
            <a:ext cx="2653144" cy="1278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tačiakampis 2"/>
          <p:cNvSpPr/>
          <p:nvPr/>
        </p:nvSpPr>
        <p:spPr>
          <a:xfrm>
            <a:off x="766354" y="4421665"/>
            <a:ext cx="1047641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Lyginant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,,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Dell</a:t>
            </a:r>
            <a:r>
              <a:rPr lang="lt-LT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rezultatus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nuo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1995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iki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1996 met</a:t>
            </a:r>
            <a:r>
              <a:rPr lang="lt-LT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ų Dell pardavimai padidėjo nuo 3475 iki 5296 mln</a:t>
            </a:r>
            <a:r>
              <a:rPr lang="lt-LT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USD</a:t>
            </a:r>
            <a:r>
              <a:rPr lang="lt-LT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Taigi, tai </a:t>
            </a:r>
            <a:r>
              <a:rPr lang="lt-LT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rodo 52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augim</a:t>
            </a:r>
            <a:r>
              <a:rPr lang="lt-LT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ą</a:t>
            </a:r>
            <a:r>
              <a:rPr lang="lt-LT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t-LT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Papildoma suma pardavimų augimui finansuoti </a:t>
            </a:r>
            <a:r>
              <a:rPr lang="lt-LT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581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lt-LT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672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mln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lt-LT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USD (1821*32%)</a:t>
            </a:r>
            <a:r>
              <a:rPr lang="lt-LT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t-LT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Būtinos </a:t>
            </a:r>
            <a:r>
              <a:rPr lang="lt-LT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papildomos investicijos į veiklos turtą, jei pardavimai padidėtų 52 procentais.</a:t>
            </a:r>
          </a:p>
        </p:txBody>
      </p:sp>
      <p:sp>
        <p:nvSpPr>
          <p:cNvPr id="5" name="Stačiakampis 4"/>
          <p:cNvSpPr/>
          <p:nvPr/>
        </p:nvSpPr>
        <p:spPr>
          <a:xfrm>
            <a:off x="722810" y="313771"/>
            <a:ext cx="86196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lt-LT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,,Dell” </a:t>
            </a:r>
            <a:r>
              <a:rPr lang="lt-LT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52% </a:t>
            </a:r>
            <a:r>
              <a:rPr lang="lt-LT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pardavimų augimo </a:t>
            </a:r>
            <a:r>
              <a:rPr lang="lt-LT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1996 metais </a:t>
            </a:r>
            <a:r>
              <a:rPr lang="lt-LT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finansavimas (I)</a:t>
            </a:r>
            <a:endParaRPr lang="lt-LT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2882934"/>
              </p:ext>
            </p:extLst>
          </p:nvPr>
        </p:nvGraphicFramePr>
        <p:xfrm>
          <a:off x="922371" y="1854200"/>
          <a:ext cx="10028293" cy="2362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98820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1336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1336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01336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92577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t-LT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Fiscal</a:t>
                      </a:r>
                      <a:r>
                        <a:rPr lang="lt-LT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lt-LT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Year</a:t>
                      </a:r>
                      <a:endParaRPr lang="lt-LT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t-LT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1996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t-LT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1995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t-LT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1994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6295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lt-LT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Sales </a:t>
                      </a:r>
                      <a:r>
                        <a:rPr lang="lt-LT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growth</a:t>
                      </a:r>
                      <a:endParaRPr lang="lt-LT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t-LT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1 821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t-LT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602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t-LT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859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6295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lt-LT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Sales </a:t>
                      </a:r>
                      <a:r>
                        <a:rPr lang="lt-LT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growth</a:t>
                      </a:r>
                      <a:r>
                        <a:rPr lang="lt-LT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t-LT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52%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t-LT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21%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t-LT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43%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6295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lt-LT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Asset</a:t>
                      </a:r>
                      <a:r>
                        <a:rPr lang="lt-LT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lt-LT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of</a:t>
                      </a:r>
                      <a:r>
                        <a:rPr lang="lt-LT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sales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t-LT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41%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t-LT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46%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t-LT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40%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6295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lt-LT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Investment</a:t>
                      </a:r>
                      <a:r>
                        <a:rPr lang="lt-LT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lt-LT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of</a:t>
                      </a:r>
                      <a:r>
                        <a:rPr lang="lt-LT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sales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t-LT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t-LT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t-LT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64443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lt-LT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Operating assets/Sales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t-LT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29%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t-LT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32%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t-LT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28%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7439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B00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vu.lt/site_images/infor/vaizdai_spaudai/VU_logotipas-bendrinis_baltas_L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2471" y="0"/>
            <a:ext cx="2653144" cy="1278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tačiakampis 2"/>
          <p:cNvSpPr/>
          <p:nvPr/>
        </p:nvSpPr>
        <p:spPr>
          <a:xfrm>
            <a:off x="444138" y="4640221"/>
            <a:ext cx="111226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lt-LT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Grynųjų </a:t>
            </a:r>
            <a:r>
              <a:rPr kumimoji="0" lang="lt-L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pinigų įplaukos yra didesnės, nei </a:t>
            </a:r>
            <a:r>
              <a:rPr kumimoji="0" lang="lt-LT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reikalaujama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(718mln&gt;581mln.)</a:t>
            </a:r>
            <a:r>
              <a:rPr kumimoji="0" lang="lt-LT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lt-L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todėl tai reiškia, kad „Dell“ turi pakankamai pinigų, kad finansuotų padidėjusį pardavimų augimą 52%.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418011" y="2286484"/>
          <a:ext cx="10972799" cy="175760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68818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28461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59834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 liabilities less accounts payable have </a:t>
                      </a:r>
                      <a:r>
                        <a:rPr lang="en-US" sz="18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incre</a:t>
                      </a:r>
                      <a:r>
                        <a:rPr lang="lt-LT" sz="18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as</a:t>
                      </a:r>
                      <a:r>
                        <a:rPr lang="en-US" sz="18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ed</a:t>
                      </a:r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lt-LT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from </a:t>
                      </a:r>
                      <a:r>
                        <a:rPr lang="en-US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1995 to </a:t>
                      </a:r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1996</a:t>
                      </a:r>
                      <a:r>
                        <a:rPr lang="lt-LT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t-LT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491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9443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Net profit as a % of sales in </a:t>
                      </a:r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1995</a:t>
                      </a:r>
                      <a:endParaRPr lang="en-US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t-LT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0,043</a:t>
                      </a:r>
                      <a:endParaRPr lang="lt-L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49443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 projected operational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profit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t-LT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227,08</a:t>
                      </a:r>
                      <a:endParaRPr lang="lt-LT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49443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Cash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inflow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t-LT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718,08</a:t>
                      </a:r>
                      <a:endParaRPr lang="lt-LT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49443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t-LT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Cash</a:t>
                      </a:r>
                      <a:r>
                        <a:rPr lang="lt-LT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lt-LT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outflow</a:t>
                      </a:r>
                      <a:endParaRPr lang="lt-LT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t-LT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581,67</a:t>
                      </a:r>
                      <a:endParaRPr lang="lt-LT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Stačiakampis 4"/>
          <p:cNvSpPr/>
          <p:nvPr/>
        </p:nvSpPr>
        <p:spPr>
          <a:xfrm>
            <a:off x="722810" y="313771"/>
            <a:ext cx="86196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</a:t>
            </a:r>
            <a:r>
              <a:rPr kumimoji="0" lang="lt-LT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,,Dell” </a:t>
            </a:r>
            <a:r>
              <a:rPr kumimoji="0" lang="lt-LT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52% </a:t>
            </a:r>
            <a:r>
              <a:rPr kumimoji="0" lang="lt-LT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pardavimų augimo </a:t>
            </a:r>
            <a:r>
              <a:rPr kumimoji="0" lang="lt-LT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1996 metais </a:t>
            </a:r>
            <a:r>
              <a:rPr kumimoji="0" lang="lt-LT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finansavimas (II)</a:t>
            </a:r>
            <a:endParaRPr kumimoji="0" lang="lt-LT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0509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10358</TotalTime>
  <Words>1358</Words>
  <Application>Microsoft Office PowerPoint</Application>
  <PresentationFormat>Widescreen</PresentationFormat>
  <Paragraphs>206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„Office“ tema</vt:lpstr>
      <vt:lpstr>Dell‘s working capital. Case study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Dell apyvartinis kapitalas (Dell working capital)</dc:title>
  <dc:creator>37067722198</dc:creator>
  <cp:lastModifiedBy>Deimantė :</cp:lastModifiedBy>
  <cp:revision>107</cp:revision>
  <dcterms:created xsi:type="dcterms:W3CDTF">2020-10-30T13:29:36Z</dcterms:created>
  <dcterms:modified xsi:type="dcterms:W3CDTF">2020-11-15T13:39:31Z</dcterms:modified>
</cp:coreProperties>
</file>