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64" r:id="rId4"/>
    <p:sldId id="265" r:id="rId5"/>
    <p:sldId id="266" r:id="rId6"/>
    <p:sldId id="260" r:id="rId7"/>
    <p:sldId id="261" r:id="rId8"/>
    <p:sldId id="271" r:id="rId9"/>
    <p:sldId id="270" r:id="rId10"/>
    <p:sldId id="272" r:id="rId11"/>
    <p:sldId id="273" r:id="rId12"/>
    <p:sldId id="274" r:id="rId13"/>
    <p:sldId id="267" r:id="rId14"/>
    <p:sldId id="277" r:id="rId15"/>
    <p:sldId id="278" r:id="rId16"/>
    <p:sldId id="268" r:id="rId17"/>
    <p:sldId id="269" r:id="rId18"/>
    <p:sldId id="279" r:id="rId19"/>
    <p:sldId id="280" r:id="rId20"/>
    <p:sldId id="262" r:id="rId21"/>
    <p:sldId id="263" r:id="rId2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9FB4E-1CB2-48AF-ACF0-58BB2C89767C}" type="datetimeFigureOut">
              <a:rPr lang="lt-LT" smtClean="0"/>
              <a:t>2018.11.08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4244A-6151-4C25-B1AE-EB7DA19569B2}" type="slidenum">
              <a:rPr lang="lt-LT" smtClean="0"/>
              <a:t>‹Nr.›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659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50" y="3860598"/>
            <a:ext cx="7886700" cy="952660"/>
          </a:xfrm>
        </p:spPr>
        <p:txBody>
          <a:bodyPr anchor="b">
            <a:normAutofit/>
          </a:bodyPr>
          <a:lstStyle>
            <a:lvl1pPr algn="ctr">
              <a:defRPr sz="4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3127680"/>
            <a:ext cx="7886700" cy="602640"/>
          </a:xfrm>
        </p:spPr>
        <p:txBody>
          <a:bodyPr>
            <a:noAutofit/>
          </a:bodyPr>
          <a:lstStyle>
            <a:lvl1pPr marL="0" indent="0" algn="ctr">
              <a:buNone/>
              <a:defRPr sz="3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smtClean="0"/>
              <a:t>Name Surname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943536"/>
            <a:ext cx="7886700" cy="353683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5576296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3079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Tilte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26327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Tilte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1692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86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1846863"/>
            <a:ext cx="3868340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1846863"/>
            <a:ext cx="3887391" cy="434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29150" y="8562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dirty="0" smtClean="0"/>
              <a:t>Title</a:t>
            </a:r>
            <a:endParaRPr lang="en-US" dirty="0" smtClean="0"/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6701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43644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7515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987426"/>
            <a:ext cx="2949178" cy="1268411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389517"/>
            <a:ext cx="2949178" cy="347947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 dirty="0"/>
          </a:p>
        </p:txBody>
      </p:sp>
      <p:sp>
        <p:nvSpPr>
          <p:cNvPr id="13" name="Title 1"/>
          <p:cNvSpPr txBox="1">
            <a:spLocks/>
          </p:cNvSpPr>
          <p:nvPr userDrawn="1"/>
        </p:nvSpPr>
        <p:spPr>
          <a:xfrm>
            <a:off x="287458" y="18288"/>
            <a:ext cx="6423893" cy="6119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lt-LT" smtClean="0"/>
              <a:t>TOPIC TITLE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71930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8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9079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‹Nr.›</a:t>
            </a:fld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003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627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‹Nr.›</a:t>
            </a:fld>
            <a:endParaRPr lang="lt-LT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4124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2590742"/>
            <a:ext cx="7886700" cy="1394662"/>
          </a:xfrm>
        </p:spPr>
        <p:txBody>
          <a:bodyPr>
            <a:normAutofit/>
          </a:bodyPr>
          <a:lstStyle>
            <a:lvl1pPr>
              <a:defRPr sz="4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4157932"/>
            <a:ext cx="2330210" cy="353683"/>
          </a:xfrm>
        </p:spPr>
        <p:txBody>
          <a:bodyPr/>
          <a:lstStyle>
            <a:lvl1pPr marL="0" indent="0">
              <a:buNone/>
              <a:defRPr/>
            </a:lvl1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50518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97896" y="6532953"/>
            <a:ext cx="2057400" cy="257954"/>
          </a:xfrm>
        </p:spPr>
        <p:txBody>
          <a:bodyPr/>
          <a:lstStyle/>
          <a:p>
            <a:fld id="{976F51BA-FAFB-421E-9BD1-6DA34A3031F9}" type="slidenum">
              <a:rPr lang="lt-LT" smtClean="0"/>
              <a:t>‹Nr.›</a:t>
            </a:fld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9738" y="879475"/>
            <a:ext cx="8212137" cy="5461000"/>
          </a:xfrm>
        </p:spPr>
        <p:txBody>
          <a:bodyPr/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1092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lt-LT" dirty="0" smtClean="0"/>
              <a:t>Text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897896" y="6532953"/>
            <a:ext cx="2057400" cy="2579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6F51BA-FAFB-421E-9BD1-6DA34A3031F9}" type="slidenum">
              <a:rPr lang="lt-LT" smtClean="0"/>
              <a:pPr/>
              <a:t>‹Nr.›</a:t>
            </a:fld>
            <a:endParaRPr lang="lt-LT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930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0"/>
            <a:ext cx="9144000" cy="68405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888521"/>
            <a:ext cx="3886200" cy="5288442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lt-LT" dirty="0" smtClean="0"/>
              <a:t>Text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0645" y="6557664"/>
            <a:ext cx="2057400" cy="255894"/>
          </a:xfrm>
        </p:spPr>
        <p:txBody>
          <a:bodyPr/>
          <a:lstStyle/>
          <a:p>
            <a:fld id="{4886D862-5C6E-47BE-A8F9-2D2C5FE8ED2B}" type="slidenum">
              <a:rPr lang="lt-LT" smtClean="0"/>
              <a:t>‹Nr.›</a:t>
            </a:fld>
            <a:endParaRPr lang="lt-LT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87458" y="18288"/>
            <a:ext cx="6423893" cy="611957"/>
          </a:xfrm>
        </p:spPr>
        <p:txBody>
          <a:bodyPr anchor="b">
            <a:noAutofit/>
          </a:bodyPr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dirty="0" smtClean="0"/>
              <a:t>TOPIC TITLE</a:t>
            </a:r>
            <a:endParaRPr lang="lt-LT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87458" y="6557664"/>
            <a:ext cx="2057400" cy="208533"/>
          </a:xfrm>
        </p:spPr>
        <p:txBody>
          <a:bodyPr/>
          <a:lstStyle>
            <a:lvl1pPr>
              <a:defRPr/>
            </a:lvl1pPr>
          </a:lstStyle>
          <a:p>
            <a:r>
              <a:rPr lang="lt-LT" dirty="0" smtClean="0"/>
              <a:t>Date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9459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D1804-9DAE-4266-81E7-B4862CFA68B9}" type="datetimeFigureOut">
              <a:rPr lang="lt-LT" smtClean="0"/>
              <a:t>2018.11.08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6D862-5C6E-47BE-A8F9-2D2C5FE8ED2B}" type="slidenum">
              <a:rPr lang="lt-LT" smtClean="0"/>
              <a:t>‹Nr.›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78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5" r:id="rId3"/>
    <p:sldLayoutId id="2147483674" r:id="rId4"/>
    <p:sldLayoutId id="2147483676" r:id="rId5"/>
    <p:sldLayoutId id="2147483677" r:id="rId6"/>
    <p:sldLayoutId id="2147483680" r:id="rId7"/>
    <p:sldLayoutId id="2147483664" r:id="rId8"/>
    <p:sldLayoutId id="2147483678" r:id="rId9"/>
    <p:sldLayoutId id="2147483681" r:id="rId10"/>
    <p:sldLayoutId id="2147483665" r:id="rId11"/>
    <p:sldLayoutId id="2147483682" r:id="rId12"/>
    <p:sldLayoutId id="2147483683" r:id="rId13"/>
    <p:sldLayoutId id="2147483668" r:id="rId14"/>
    <p:sldLayoutId id="2147483684" r:id="rId15"/>
    <p:sldLayoutId id="214748368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Development Corporation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Lisa Monteiro, Juliana Silva, Theresa </a:t>
            </a:r>
            <a:r>
              <a:rPr lang="en-US" sz="2800" dirty="0" err="1" smtClean="0"/>
              <a:t>Lechner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/>
              <a:t>10 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439738" y="879475"/>
                <a:ext cx="8328481" cy="54610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Was the purchase of Lexington Club Real Estate a value increasing or decreasing decision?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b="1" dirty="0" smtClean="0"/>
                  <a:t>Owning:</a:t>
                </a:r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b="0" i="0" smtClean="0"/>
                        <m:t>present</m:t>
                      </m:r>
                      <m:r>
                        <m:rPr>
                          <m:nor/>
                        </m:rPr>
                        <a:rPr lang="de-DE" b="0" i="0" smtClean="0"/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value</m:t>
                      </m:r>
                      <m:r>
                        <m:rPr>
                          <m:nor/>
                        </m:rPr>
                        <a:rPr lang="de-DE" b="0" i="0" smtClean="0"/>
                        <m:t> = 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0" i="0" smtClean="0"/>
                            <m:t>56.700 $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b="0" i="0" smtClean="0"/>
                            <m:t>1,1</m:t>
                          </m:r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+ 58.333 $ ∗ 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b="0" i="0" smtClean="0"/>
                                <m:t>1,1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b="0" i="0" smtClean="0"/>
                                <m:t>38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−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b="0" i="0" smtClean="0"/>
                                <m:t>1,1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b="0" i="0" smtClean="0"/>
                                <m:t>38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de-DE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∗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 </m:t>
                          </m:r>
                          <m:r>
                            <m:rPr>
                              <m:nor/>
                            </m:rPr>
                            <a:rPr lang="de-DE" b="0" i="0" smtClean="0"/>
                            <m:t>0,1</m:t>
                          </m:r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∗ 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b="0" i="0" smtClean="0"/>
                            <m:t>1,1</m:t>
                          </m:r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+ 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0" i="0" smtClean="0"/>
                            <m:t>1.633 $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de-DE" b="0" i="0" smtClean="0"/>
                                <m:t>1,1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de-DE" b="0" i="0" smtClean="0"/>
                                <m:t>40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de-DE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= 567.707 $</m:t>
                      </m:r>
                    </m:oMath>
                  </m:oMathPara>
                </a14:m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/>
                      <m:t>net</m:t>
                    </m:r>
                    <m:r>
                      <m:rPr>
                        <m:nor/>
                      </m:rPr>
                      <a:rPr lang="de-DE" b="0" i="0" smtClean="0"/>
                      <m:t> </m:t>
                    </m:r>
                    <m:r>
                      <m:rPr>
                        <m:nor/>
                      </m:rPr>
                      <a:rPr lang="de-DE"/>
                      <m:t>present</m:t>
                    </m:r>
                    <m:r>
                      <m:rPr>
                        <m:nor/>
                      </m:rPr>
                      <a:rPr lang="de-DE"/>
                      <m:t> </m:t>
                    </m:r>
                    <m:r>
                      <m:rPr>
                        <m:nor/>
                      </m:rPr>
                      <a:rPr lang="de-DE"/>
                      <m:t>value</m:t>
                    </m:r>
                    <m:r>
                      <m:rPr>
                        <m:nor/>
                      </m:rPr>
                      <a:rPr lang="de-DE" b="0" i="0" smtClean="0"/>
                      <m:t> </m:t>
                    </m:r>
                    <m:r>
                      <m:rPr>
                        <m:nor/>
                      </m:rPr>
                      <a:rPr lang="de-DE"/>
                      <m:t>=</m:t>
                    </m:r>
                    <m:r>
                      <m:rPr>
                        <m:nor/>
                      </m:rPr>
                      <a:rPr lang="de-DE" b="0" i="0" smtClean="0"/>
                      <m:t> − 6.500.000 $ + </m:t>
                    </m:r>
                    <m:r>
                      <m:rPr>
                        <m:nor/>
                      </m:rPr>
                      <a:rPr lang="de-DE"/>
                      <m:t>567.707 $</m:t>
                    </m:r>
                  </m:oMath>
                </a14:m>
                <a:r>
                  <a:rPr lang="en-US" dirty="0" smtClean="0"/>
                  <a:t> = - 5.932.293 $</a:t>
                </a:r>
                <a:endParaRPr lang="en-US" dirty="0"/>
              </a:p>
              <a:p>
                <a:pPr>
                  <a:lnSpc>
                    <a:spcPct val="100000"/>
                  </a:lnSpc>
                </a:pPr>
                <a:endParaRPr lang="en-US" dirty="0"/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439738" y="879475"/>
                <a:ext cx="8328481" cy="5461000"/>
              </a:xfrm>
              <a:blipFill rotWithShape="1">
                <a:blip r:embed="rId2"/>
                <a:stretch>
                  <a:fillRect l="-586" t="-5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12122"/>
              </p:ext>
            </p:extLst>
          </p:nvPr>
        </p:nvGraphicFramePr>
        <p:xfrm>
          <a:off x="513567" y="2091853"/>
          <a:ext cx="8029183" cy="12988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67211"/>
                <a:gridCol w="739036"/>
                <a:gridCol w="1674312"/>
                <a:gridCol w="1674312"/>
                <a:gridCol w="1674312"/>
              </a:tblGrid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2 - 39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40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depreciation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162.000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166.667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4.667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 (tax shield)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=incremental cash flow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56.700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58.333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1.633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5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3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Was the purchase of Lexington Club Real Estate a value increasing or decreasing decision?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b="1" dirty="0" smtClean="0"/>
                  <a:t>Leasing:</a:t>
                </a: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:r>
                  <a:rPr lang="en-US" dirty="0" smtClean="0"/>
                  <a:t>Incremental cash flow from assets:</a:t>
                </a:r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Leasing expenses (growth rate: 5%)</a:t>
                </a:r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Leasing expenses reduce also tax payment</a:t>
                </a:r>
              </a:p>
              <a:p>
                <a:pPr>
                  <a:lnSpc>
                    <a:spcPct val="100000"/>
                  </a:lnSpc>
                </a:pP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:endParaRPr lang="en-US" dirty="0"/>
              </a:p>
              <a:p>
                <a:pPr>
                  <a:lnSpc>
                    <a:spcPct val="100000"/>
                  </a:lnSpc>
                </a:pP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b="0" i="0" smtClean="0"/>
                        <m:t>net</m:t>
                      </m:r>
                      <m:r>
                        <m:rPr>
                          <m:nor/>
                        </m:rPr>
                        <a:rPr lang="de-DE" b="0" i="0" smtClean="0"/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present</m:t>
                      </m:r>
                      <m:r>
                        <m:rPr>
                          <m:nor/>
                        </m:rPr>
                        <a:rPr lang="de-DE" b="0" i="0" smtClean="0"/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value</m:t>
                      </m:r>
                      <m:r>
                        <m:rPr>
                          <m:nor/>
                        </m:rPr>
                        <a:rPr lang="de-DE" b="0" i="0" smtClean="0"/>
                        <m:t> = </m:t>
                      </m:r>
                      <m:f>
                        <m:fPr>
                          <m:ctrlPr>
                            <a:rPr lang="de-D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de-DE" b="0" i="0" smtClean="0"/>
                            <m:t>− 601.250 $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de-DE" b="0" i="0" smtClean="0"/>
                            <m:t>0,1 − 0,05</m:t>
                          </m:r>
                        </m:den>
                      </m:f>
                      <m:r>
                        <a:rPr lang="de-DE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/>
                        <m:t>= − 12.025.000 $</m:t>
                      </m:r>
                    </m:oMath>
                  </m:oMathPara>
                </a14:m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blipFill rotWithShape="1">
                <a:blip r:embed="rId2"/>
                <a:stretch>
                  <a:fillRect l="-594" t="-55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13210"/>
              </p:ext>
            </p:extLst>
          </p:nvPr>
        </p:nvGraphicFramePr>
        <p:xfrm>
          <a:off x="2192054" y="3323572"/>
          <a:ext cx="4759891" cy="1598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71908"/>
                <a:gridCol w="979084"/>
                <a:gridCol w="1508899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leasing expenses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 925.000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taxes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 323.750   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incremental cash flow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 601.250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39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Was the purchase of Lexington Club Real Estate a value increasing or decreasing decision?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Owning vs. leasing:</a:t>
            </a:r>
            <a:endParaRPr lang="en-US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lnSpc>
                <a:spcPct val="100000"/>
              </a:lnSpc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Due to the NPV approach, the purchase was a value increasing decision</a:t>
            </a:r>
          </a:p>
          <a:p>
            <a:pPr marL="285750" indent="-285750">
              <a:lnSpc>
                <a:spcPct val="100000"/>
              </a:lnSpc>
              <a:buFont typeface="Wingdings"/>
              <a:buChar char="à"/>
            </a:pPr>
            <a:endParaRPr lang="en-US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799963"/>
              </p:ext>
            </p:extLst>
          </p:nvPr>
        </p:nvGraphicFramePr>
        <p:xfrm>
          <a:off x="2705622" y="2166220"/>
          <a:ext cx="3735540" cy="1198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89011"/>
                <a:gridCol w="1446529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NPV owning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5.932.293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NPV leasing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12.025.000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 of owning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6.092.707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7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Why does TSI regard the purchase of Lexington as negative?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TSI uses the multiple approach as the investment criteria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Multiple: 5 times EBITDA </a:t>
            </a:r>
            <a:r>
              <a:rPr lang="en-US" dirty="0" smtClean="0">
                <a:sym typeface="Wingdings" panose="05000000000000000000" pitchFamily="2" charset="2"/>
              </a:rPr>
              <a:t> no interest, taxes and depreciation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4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Why does TSI regard the purchase of Lexington as negative?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Owning vs. leasing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54067"/>
              </p:ext>
            </p:extLst>
          </p:nvPr>
        </p:nvGraphicFramePr>
        <p:xfrm>
          <a:off x="1815920" y="1925681"/>
          <a:ext cx="5501750" cy="359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438504"/>
                <a:gridCol w="1531623"/>
                <a:gridCol w="1531623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3.900.000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3.900.000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expenses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925.000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EBITDA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3.900.000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2.975.000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5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5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value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19.500.000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14.875.000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debt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5.750.000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excess cash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 value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13.750.000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15.625.000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77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Why does TSI regard the purchase of Lexington as negative?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Owning vs. leasing</a:t>
            </a:r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434756"/>
              </p:ext>
            </p:extLst>
          </p:nvPr>
        </p:nvGraphicFramePr>
        <p:xfrm>
          <a:off x="2518940" y="1922048"/>
          <a:ext cx="4108537" cy="1198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523517"/>
                <a:gridCol w="1585020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 value owning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13.750.000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 value leasing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15.625.000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disadvantage of owning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1.875.000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37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Is the opinion of Health Development Corporation or TSI correct?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Health Development Corporation uses NPV approach:</a:t>
            </a:r>
          </a:p>
          <a:p>
            <a:pPr marL="285750" indent="-285750">
              <a:lnSpc>
                <a:spcPct val="100000"/>
              </a:lnSpc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Advantage of owning: </a:t>
            </a:r>
            <a:r>
              <a:rPr lang="en-US" dirty="0"/>
              <a:t> </a:t>
            </a:r>
            <a:r>
              <a:rPr lang="en-US" dirty="0" smtClean="0"/>
              <a:t>6.092.707 $</a:t>
            </a: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TSI uses multiples approach (5 times EBITDA):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ym typeface="Wingdings" panose="05000000000000000000" pitchFamily="2" charset="2"/>
              </a:rPr>
              <a:t> Disadvantage of owning: - </a:t>
            </a:r>
            <a:r>
              <a:rPr lang="en-US" dirty="0" smtClean="0"/>
              <a:t>1.875.000 $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What is correct?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0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439738" y="879474"/>
                <a:ext cx="8212137" cy="5521325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b="1" dirty="0" smtClean="0"/>
                  <a:t>How could a possible solution look like?</a:t>
                </a:r>
              </a:p>
              <a:p>
                <a:pPr marL="3429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dirty="0" smtClean="0"/>
                  <a:t>Creation of a new holding which belongs the shareholders of Health Development Corporation</a:t>
                </a:r>
              </a:p>
              <a:p>
                <a:pPr marL="3429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dirty="0" smtClean="0"/>
                  <a:t>Holding gets bank loan for purchase of Lexington</a:t>
                </a:r>
              </a:p>
              <a:p>
                <a:pPr marL="685800" lvl="1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 years</a:t>
                </a:r>
              </a:p>
              <a:p>
                <a:pPr marL="685800" lvl="1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8,5% interest</a:t>
                </a:r>
              </a:p>
              <a:p>
                <a:pPr marL="685800" lvl="1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Leasing payments must exceed bank repayments by 110%</a:t>
                </a:r>
              </a:p>
              <a:p>
                <a:pPr marL="685800" lvl="1" indent="-34290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Assumption: bank repayments consist of interest and principle</a:t>
                </a:r>
              </a:p>
              <a:p>
                <a:pPr marL="628650" lvl="1" indent="-285750">
                  <a:lnSpc>
                    <a:spcPct val="100000"/>
                  </a:lnSpc>
                  <a:buFont typeface="Wingdings"/>
                  <a:buChar char="à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Annual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bank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repayment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 = </m:t>
                    </m:r>
                    <m:f>
                      <m:fPr>
                        <m:ctrlPr>
                          <a:rPr lang="de-DE" sz="1800" b="0" i="1" smtClean="0">
                            <a:latin typeface="Cambria Math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sz="1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525.000 $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sz="1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rPr>
                          <m:t>110%</m:t>
                        </m:r>
                      </m:den>
                    </m:f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m:t> = 477.273 $ </m:t>
                    </m:r>
                  </m:oMath>
                </a14:m>
                <a:endParaRPr lang="de-DE" sz="1800" b="0" i="0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 marL="628650" lvl="1" indent="-285750">
                  <a:lnSpc>
                    <a:spcPct val="100000"/>
                  </a:lnSpc>
                  <a:buFont typeface="Wingdings"/>
                  <a:buChar char="à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Amount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of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bank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loan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= 477.273 $ ∗ </m:t>
                    </m:r>
                    <m:f>
                      <m:fPr>
                        <m:ctrlPr>
                          <a:rPr lang="de-DE" sz="18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1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de-DE" sz="18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1,085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de-DE" sz="18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de-DE" sz="1800" b="0" i="0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sz="1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− 1</m:t>
                        </m:r>
                      </m:num>
                      <m:den>
                        <m:sSup>
                          <m:sSupPr>
                            <m:ctrlPr>
                              <a:rPr lang="de-DE" sz="1800" b="0" i="1" smtClean="0">
                                <a:latin typeface="Cambria Math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de-DE" sz="18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1,085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de-DE" sz="1800" b="0" i="0" smtClean="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de-DE" sz="1800" b="0" i="0" smtClean="0">
                            <a:latin typeface="Cambria Math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sz="18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∗ 0,085</m:t>
                        </m:r>
                      </m:den>
                    </m:f>
                    <m:r>
                      <a:rPr lang="de-DE" sz="1800" b="0" i="1" smtClean="0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de-DE" sz="18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 3.131.552 $</m:t>
                    </m:r>
                  </m:oMath>
                </a14:m>
                <a:endParaRPr lang="en-US" sz="1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dirty="0" smtClean="0"/>
                  <a:t>Health Development Corporation sells Lexington to the holding</a:t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 </a:t>
                </a:r>
                <a:r>
                  <a:rPr lang="en-US" dirty="0" smtClean="0"/>
                  <a:t>Purchase price: 6.500.000 $</a:t>
                </a:r>
              </a:p>
              <a:p>
                <a:pPr marL="342900" indent="-342900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dirty="0" smtClean="0"/>
                  <a:t>Health Development Corporation leases Lexington from the holding back</a:t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 Leasing payment: 525.000 $</a:t>
                </a: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439738" y="879474"/>
                <a:ext cx="8212137" cy="5521325"/>
              </a:xfrm>
              <a:blipFill rotWithShape="1">
                <a:blip r:embed="rId2"/>
                <a:stretch>
                  <a:fillRect l="-594" t="-552" b="-12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30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How could a possible solution look like?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 startAt="5"/>
            </a:pPr>
            <a:r>
              <a:rPr lang="en-US" dirty="0" smtClean="0">
                <a:sym typeface="Wingdings" panose="05000000000000000000" pitchFamily="2" charset="2"/>
              </a:rPr>
              <a:t>TSI buys Health Development Corporation</a:t>
            </a:r>
            <a:endParaRPr lang="en-US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999396"/>
              </p:ext>
            </p:extLst>
          </p:nvPr>
        </p:nvGraphicFramePr>
        <p:xfrm>
          <a:off x="789141" y="1754427"/>
          <a:ext cx="7578245" cy="45575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167476"/>
                <a:gridCol w="1410769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EBITDA before purchase of Lexington and before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3.229.000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leasing expenses before purchase of Lexington and before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925.000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leasing expenses after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525.000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EBITDA after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3.629.000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5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of project after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18.145.000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loan for purchase of Lexington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5.750.000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money they got for purchase of Lexington to holding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6.500.000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of equity after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18.895.000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of equity with owning before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13.750.000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of equity with leasing before deal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15.625.000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0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How could a possible solution look like?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 startAt="6"/>
            </a:pPr>
            <a:r>
              <a:rPr lang="en-US" dirty="0" smtClean="0">
                <a:sym typeface="Wingdings" panose="05000000000000000000" pitchFamily="2" charset="2"/>
              </a:rPr>
              <a:t>Value for the shareholder</a:t>
            </a:r>
          </a:p>
          <a:p>
            <a:pPr>
              <a:lnSpc>
                <a:spcPct val="100000"/>
              </a:lnSpc>
            </a:pPr>
            <a:endParaRPr lang="en-US" dirty="0">
              <a:sym typeface="Wingdings" panose="05000000000000000000" pitchFamily="2" charset="2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651353"/>
              </p:ext>
            </p:extLst>
          </p:nvPr>
        </p:nvGraphicFramePr>
        <p:xfrm>
          <a:off x="1027134" y="1780980"/>
          <a:ext cx="7064679" cy="25595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49515"/>
                <a:gridCol w="1315164"/>
              </a:tblGrid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money </a:t>
                      </a:r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paid for purchase of Lexington (holding)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6.500.000   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loan for purchase of Lexington (holding)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3.131.552  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 equity the shareholder had to pay in the holding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3.368.448  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4000"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advantage for shareholder of owning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6.092.707   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additional equity the shareholder had to pay in the holding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3.368.448  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9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advantage for shareholder of owning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2.724.259   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4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Health Development Corporation</a:t>
            </a:r>
            <a:br>
              <a:rPr lang="en-US" sz="4000" dirty="0" smtClean="0"/>
            </a:br>
            <a:r>
              <a:rPr lang="en-US" sz="4000" i="1" dirty="0" smtClean="0"/>
              <a:t>The Company Background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Health Development Corporation</a:t>
            </a:r>
            <a:br>
              <a:rPr lang="en-US" sz="4000" dirty="0" smtClean="0"/>
            </a:br>
            <a:r>
              <a:rPr lang="en-US" sz="4000" i="1" dirty="0" smtClean="0"/>
              <a:t>Summary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7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Summary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Health Development Corporation bought Lexington because they regarded it as a value increasing project (investment criteria: NPV)</a:t>
            </a:r>
            <a:endParaRPr lang="en-US" dirty="0">
              <a:sym typeface="Wingdings" panose="05000000000000000000" pitchFamily="2" charset="2"/>
            </a:endParaRPr>
          </a:p>
          <a:p>
            <a:pPr marL="625475" indent="-285750">
              <a:lnSpc>
                <a:spcPct val="100000"/>
              </a:lnSpc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advantage of owning: </a:t>
            </a:r>
            <a:r>
              <a:rPr lang="en-US" dirty="0" smtClean="0"/>
              <a:t>6.092.707 $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Health Development Corporation should be sold but best bidder (TSI) offers less than expected</a:t>
            </a:r>
          </a:p>
          <a:p>
            <a:pPr marL="625475" indent="-285750">
              <a:lnSpc>
                <a:spcPct val="100000"/>
              </a:lnSpc>
              <a:buFont typeface="Wingdings"/>
              <a:buChar char="à"/>
            </a:pPr>
            <a:r>
              <a:rPr lang="en-US" dirty="0" smtClean="0">
                <a:solidFill>
                  <a:srgbClr val="000000"/>
                </a:solidFill>
                <a:sym typeface="Wingdings" panose="05000000000000000000" pitchFamily="2" charset="2"/>
              </a:rPr>
              <a:t>reason: TSI regards the purchase of Lexington as a value decreasing project (investment criteria: multiples)</a:t>
            </a:r>
          </a:p>
          <a:p>
            <a:pPr marL="625475" indent="-285750">
              <a:lnSpc>
                <a:spcPct val="100000"/>
              </a:lnSpc>
              <a:buFont typeface="Wingdings"/>
              <a:buChar char="à"/>
            </a:pPr>
            <a:r>
              <a:rPr lang="en-US" dirty="0" smtClean="0">
                <a:solidFill>
                  <a:srgbClr val="000000"/>
                </a:solidFill>
                <a:sym typeface="Wingdings" panose="05000000000000000000" pitchFamily="2" charset="2"/>
              </a:rPr>
              <a:t>disadvantage of owning: - </a:t>
            </a:r>
            <a:r>
              <a:rPr lang="en-US" dirty="0" smtClean="0"/>
              <a:t>1.875.000 $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An alternative structure with a holding can maximize the value:</a:t>
            </a:r>
          </a:p>
          <a:p>
            <a:pPr marL="628650" lvl="1" indent="-28575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Development Corporation sells Lexington to holding</a:t>
            </a:r>
          </a:p>
          <a:p>
            <a:pPr marL="628650" lvl="1" indent="-28575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Development Corporation leases Lexington back</a:t>
            </a:r>
          </a:p>
          <a:p>
            <a:pPr marL="628650" lvl="1" indent="-285750">
              <a:lnSpc>
                <a:spcPct val="100000"/>
              </a:lnSpc>
              <a:buFont typeface="Symbol" panose="05050102010706020507" pitchFamily="18" charset="2"/>
              <a:buChar char="-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TSI buys Health Development Corporation</a:t>
            </a:r>
          </a:p>
          <a:p>
            <a:pPr marL="628650" lvl="1" indent="-285750">
              <a:lnSpc>
                <a:spcPct val="100000"/>
              </a:lnSpc>
              <a:buFont typeface="Wingdings"/>
              <a:buChar char="à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Value of equity with multiples approach exceeds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value before the deal</a:t>
            </a:r>
          </a:p>
          <a:p>
            <a:pPr marL="628650" lvl="1" indent="-285750">
              <a:lnSpc>
                <a:spcPct val="100000"/>
              </a:lnSpc>
              <a:buFont typeface="Wingdings"/>
              <a:buChar char="à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Value for the shareholder is still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2.724.259 $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more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 comparison to the situation before the purchase of Lexington</a:t>
            </a:r>
          </a:p>
          <a:p>
            <a:pPr marL="628650" lvl="1" indent="-285750">
              <a:lnSpc>
                <a:spcPct val="100000"/>
              </a:lnSpc>
              <a:buFont typeface="Wingdings"/>
              <a:buChar char="à"/>
            </a:pPr>
            <a:endParaRPr lang="en-US" sz="1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628650" lvl="1" indent="-285750">
              <a:lnSpc>
                <a:spcPct val="100000"/>
              </a:lnSpc>
              <a:buFont typeface="Wingdings"/>
              <a:buChar char="à"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The Company Background</a:t>
            </a:r>
            <a:endParaRPr lang="en-US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General Information</a:t>
            </a:r>
          </a:p>
          <a:p>
            <a:pPr marL="285750" indent="-285750" defTabSz="525463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CEO: </a:t>
            </a:r>
            <a:r>
              <a:rPr lang="en-US" dirty="0"/>
              <a:t>	</a:t>
            </a:r>
            <a:r>
              <a:rPr lang="en-US" dirty="0" smtClean="0"/>
              <a:t>Paul Couturier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Field: 	health and fitness clubs</a:t>
            </a:r>
          </a:p>
          <a:p>
            <a:pPr marL="285750" indent="-285750" defTabSz="388938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Size: 	nine clubs and three other facilities with management contracts</a:t>
            </a:r>
          </a:p>
          <a:p>
            <a:pPr marL="285750" indent="-285750" defTabSz="795338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Location: 	Greater Boston area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Style: 	leasing of clubs (usually)</a:t>
            </a:r>
          </a:p>
          <a:p>
            <a:pPr>
              <a:tabLst>
                <a:tab pos="14398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7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The Company Background</a:t>
            </a:r>
            <a:endParaRPr lang="en-US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1439863" algn="l"/>
              </a:tabLst>
            </a:pPr>
            <a:r>
              <a:rPr lang="en-US" b="1" dirty="0" smtClean="0"/>
              <a:t>Lexington Club Real Estate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Until 1999:	leasing of Lexington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In 1999: 	purchase of Lexington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Reason:	lease payments greater than the costs of owning (management)</a:t>
            </a:r>
          </a:p>
          <a:p>
            <a:pPr>
              <a:lnSpc>
                <a:spcPct val="100000"/>
              </a:lnSpc>
              <a:tabLst>
                <a:tab pos="14398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The Company Background</a:t>
            </a:r>
            <a:endParaRPr lang="en-US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tabLst>
                <a:tab pos="1439863" algn="l"/>
              </a:tabLst>
            </a:pPr>
            <a:r>
              <a:rPr lang="en-US" b="1" dirty="0" smtClean="0"/>
              <a:t>Sale of Health Development Corporation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In 2000: CEO was negotiating the sale of Health Development Corporation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/>
              <a:t>I</a:t>
            </a:r>
            <a:r>
              <a:rPr lang="en-US" dirty="0" smtClean="0"/>
              <a:t>nvestment firm Kaufmann &amp; Company was hired to solicit bids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Town Sports International (TSI)</a:t>
            </a:r>
          </a:p>
          <a:p>
            <a:pPr marL="628650" lvl="1" indent="-285750">
              <a:lnSpc>
                <a:spcPct val="100000"/>
              </a:lnSpc>
              <a:buFont typeface="Symbol" panose="05050102010706020507" pitchFamily="18" charset="2"/>
              <a:buChar char="-"/>
              <a:tabLst>
                <a:tab pos="1439863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offered the highest initial price</a:t>
            </a:r>
          </a:p>
          <a:p>
            <a:pPr marL="628650" lvl="1" indent="-285750">
              <a:lnSpc>
                <a:spcPct val="100000"/>
              </a:lnSpc>
              <a:buFont typeface="Symbol" panose="05050102010706020507" pitchFamily="18" charset="2"/>
              <a:buChar char="-"/>
              <a:tabLst>
                <a:tab pos="1439863" algn="l"/>
              </a:tabLst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would fit perfect due to similar philosophies and potential synergies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Offered price was too low for CEO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/>
              <a:t>Problem: TSI regarded the purchase of Lexington as negative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CEO and Kaufmann &amp; Company assessed an alternative structure to maximize the value of Health Development Corporation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5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Health Development Corporation</a:t>
            </a:r>
            <a:br>
              <a:rPr lang="en-US" sz="4000" dirty="0" smtClean="0"/>
            </a:br>
            <a:r>
              <a:rPr lang="en-US" sz="4000" i="1" dirty="0" smtClean="0"/>
              <a:t>Tasks of the Case Study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5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/>
              <a:t>Was the purchase of Lexington Club Real Estate a value increasing or decreasing decision?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Owning: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Purchase price: 6.500.000 $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Financing of purchase: 750.000 $ excess cash, 5.750.000 $ mortgage (8,75% interest)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Leasing: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Lease payments: 925.000 $ (23,5% of revenue, expected to grow at 5% per year)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Was the purchase of Lexington Club Real Estate a value increasing or decreasing decision?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Investment criteria: net present value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Relevant cash flows: incremental cash flows from assets </a:t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 no interest and financing aspects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Assumptions: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Discount rate: 10%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Marginal tax rate: 35%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Depreciation due to MACRS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Development Corporation: </a:t>
            </a:r>
            <a:r>
              <a:rPr lang="en-US" i="1" dirty="0" smtClean="0"/>
              <a:t>Tasks of the Case Study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439738" y="879474"/>
                <a:ext cx="8212137" cy="5571429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b="1" dirty="0" smtClean="0">
                    <a:solidFill>
                      <a:schemeClr val="bg1">
                        <a:lumMod val="65000"/>
                      </a:schemeClr>
                    </a:solidFill>
                  </a:rPr>
                  <a:t>Was the purchase of Lexington Club Real Estate a value increasing or decreasing decision?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b="1" dirty="0" smtClean="0"/>
                  <a:t>Owning:</a:t>
                </a:r>
                <a:endParaRPr lang="en-US" dirty="0" smtClean="0"/>
              </a:p>
              <a:p>
                <a:pPr>
                  <a:lnSpc>
                    <a:spcPct val="100000"/>
                  </a:lnSpc>
                </a:pPr>
                <a:r>
                  <a:rPr lang="en-US" dirty="0" smtClean="0"/>
                  <a:t>Incremental cash flow from assets:</a:t>
                </a:r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Depreciation is a non-cash item</a:t>
                </a:r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But: depreciation is deductible in tax calculations </a:t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 the resulting tax shield is a cash item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dirty="0" smtClean="0"/>
                  <a:t>Depreciation</a:t>
                </a:r>
                <a:r>
                  <a:rPr lang="en-US" dirty="0"/>
                  <a:t>: </a:t>
                </a:r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life </a:t>
                </a:r>
                <a:r>
                  <a:rPr lang="en-US" dirty="0"/>
                  <a:t>due to </a:t>
                </a:r>
                <a:r>
                  <a:rPr lang="en-US" dirty="0" smtClean="0"/>
                  <a:t>MACRS*: </a:t>
                </a:r>
                <a:r>
                  <a:rPr lang="en-US" dirty="0"/>
                  <a:t>39 </a:t>
                </a:r>
                <a:r>
                  <a:rPr lang="en-US" dirty="0" smtClean="0"/>
                  <a:t>years, mid-month convention</a:t>
                </a:r>
                <a:br>
                  <a:rPr lang="en-US" dirty="0" smtClean="0"/>
                </a:br>
                <a:r>
                  <a:rPr lang="en-US" dirty="0" smtClean="0">
                    <a:sym typeface="Wingdings" panose="05000000000000000000" pitchFamily="2" charset="2"/>
                  </a:rPr>
                  <a:t> depreciation per year: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b="0" i="0" smtClean="0">
                            <a:sym typeface="Wingdings" panose="05000000000000000000" pitchFamily="2" charset="2"/>
                          </a:rPr>
                          <m:t>6.500.000 $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b="0" i="0" smtClean="0">
                            <a:sym typeface="Wingdings" panose="05000000000000000000" pitchFamily="2" charset="2"/>
                          </a:rPr>
                          <m:t>39</m:t>
                        </m:r>
                      </m:den>
                    </m:f>
                    <m:r>
                      <m:rPr>
                        <m:nor/>
                      </m:rPr>
                      <a:rPr lang="en-US" i="0" smtClean="0">
                        <a:ea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m:rPr>
                        <m:nor/>
                      </m:rPr>
                      <a:rPr lang="de-DE" b="0" i="0" smtClean="0">
                        <a:ea typeface="Cambria Math"/>
                        <a:sym typeface="Wingdings" panose="05000000000000000000" pitchFamily="2" charset="2"/>
                      </a:rPr>
                      <m:t>166.667 $</m:t>
                    </m:r>
                  </m:oMath>
                </a14:m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sz="1400" dirty="0" smtClean="0"/>
              </a:p>
              <a:p>
                <a:pPr marL="285750" indent="-2857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US" sz="1200" dirty="0"/>
              </a:p>
              <a:p>
                <a:pPr>
                  <a:lnSpc>
                    <a:spcPct val="100000"/>
                  </a:lnSpc>
                </a:pPr>
                <a:r>
                  <a:rPr lang="en-US" sz="1200" dirty="0" smtClean="0"/>
                  <a:t>* Source</a:t>
                </a:r>
                <a:r>
                  <a:rPr lang="en-US" sz="1200" dirty="0"/>
                  <a:t>: https://</a:t>
                </a:r>
                <a:r>
                  <a:rPr lang="en-US" sz="1200" dirty="0" smtClean="0"/>
                  <a:t>www.irs.gov/pub/irs-pdf/p946.pdf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439738" y="879474"/>
                <a:ext cx="8212137" cy="5571429"/>
              </a:xfrm>
              <a:blipFill rotWithShape="1">
                <a:blip r:embed="rId2"/>
                <a:stretch>
                  <a:fillRect l="-594" t="-547" b="-5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229284"/>
              </p:ext>
            </p:extLst>
          </p:nvPr>
        </p:nvGraphicFramePr>
        <p:xfrm>
          <a:off x="513567" y="4747365"/>
          <a:ext cx="8029183" cy="12988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267211"/>
                <a:gridCol w="739036"/>
                <a:gridCol w="1674312"/>
                <a:gridCol w="1674312"/>
                <a:gridCol w="1674312"/>
              </a:tblGrid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2 - 39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40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depreciation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162.000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166.667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4.667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0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 (tax shield)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=incremental cash flow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56.700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58.333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1.633   </a:t>
                      </a:r>
                      <a:endParaRPr lang="en-US" sz="16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8A0E7D1D-F3E8-4188-815B-DF6E945D251D}" vid="{5D06EF73-D4E2-4047-BB96-6B8CD3EF8D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 VM EN final</Template>
  <TotalTime>0</TotalTime>
  <Words>1215</Words>
  <Application>Microsoft Office PowerPoint</Application>
  <PresentationFormat>Bildschirmpräsentation (4:3)</PresentationFormat>
  <Paragraphs>247</Paragraphs>
  <Slides>21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2" baseType="lpstr">
      <vt:lpstr>Office Theme</vt:lpstr>
      <vt:lpstr>Health Development Corporation</vt:lpstr>
      <vt:lpstr>Health Development Corporation The Company Background</vt:lpstr>
      <vt:lpstr>Health Development Corporation: The Company Background</vt:lpstr>
      <vt:lpstr>Health Development Corporation: The Company Background</vt:lpstr>
      <vt:lpstr>Health Development Corporation: The Company Background</vt:lpstr>
      <vt:lpstr>Health Development Corporation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Corporation: Tasks of the Case Study</vt:lpstr>
      <vt:lpstr>Health Development Corporation Summary</vt:lpstr>
      <vt:lpstr>Health Development Corporation: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matrix naujas</dc:creator>
  <cp:lastModifiedBy>Theresa</cp:lastModifiedBy>
  <cp:revision>46</cp:revision>
  <dcterms:created xsi:type="dcterms:W3CDTF">2016-09-28T07:59:19Z</dcterms:created>
  <dcterms:modified xsi:type="dcterms:W3CDTF">2018-11-08T21:18:54Z</dcterms:modified>
</cp:coreProperties>
</file>